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tags/tag9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4"/>
    <p:sldMasterId id="2147483929" r:id="rId5"/>
    <p:sldMasterId id="2147483942" r:id="rId6"/>
    <p:sldMasterId id="2147483951" r:id="rId7"/>
    <p:sldMasterId id="2147483977" r:id="rId8"/>
    <p:sldMasterId id="2147483989" r:id="rId9"/>
    <p:sldMasterId id="2147484001" r:id="rId10"/>
    <p:sldMasterId id="2147484013" r:id="rId11"/>
  </p:sldMasterIdLst>
  <p:notesMasterIdLst>
    <p:notesMasterId r:id="rId40"/>
  </p:notesMasterIdLst>
  <p:handoutMasterIdLst>
    <p:handoutMasterId r:id="rId41"/>
  </p:handoutMasterIdLst>
  <p:sldIdLst>
    <p:sldId id="897" r:id="rId12"/>
    <p:sldId id="1197" r:id="rId13"/>
    <p:sldId id="1198" r:id="rId14"/>
    <p:sldId id="1209" r:id="rId15"/>
    <p:sldId id="1210" r:id="rId16"/>
    <p:sldId id="1206" r:id="rId17"/>
    <p:sldId id="1207" r:id="rId18"/>
    <p:sldId id="1208" r:id="rId19"/>
    <p:sldId id="1211" r:id="rId20"/>
    <p:sldId id="1212" r:id="rId21"/>
    <p:sldId id="1213" r:id="rId22"/>
    <p:sldId id="1214" r:id="rId23"/>
    <p:sldId id="1215" r:id="rId24"/>
    <p:sldId id="1200" r:id="rId25"/>
    <p:sldId id="1217" r:id="rId26"/>
    <p:sldId id="1221" r:id="rId27"/>
    <p:sldId id="1223" r:id="rId28"/>
    <p:sldId id="1218" r:id="rId29"/>
    <p:sldId id="1219" r:id="rId30"/>
    <p:sldId id="1220" r:id="rId31"/>
    <p:sldId id="1199" r:id="rId32"/>
    <p:sldId id="1216" r:id="rId33"/>
    <p:sldId id="1201" r:id="rId34"/>
    <p:sldId id="1202" r:id="rId35"/>
    <p:sldId id="1203" r:id="rId36"/>
    <p:sldId id="1204" r:id="rId37"/>
    <p:sldId id="1205" r:id="rId38"/>
    <p:sldId id="880" r:id="rId39"/>
  </p:sldIdLst>
  <p:sldSz cx="9144000" cy="5145088"/>
  <p:notesSz cx="6858000" cy="91440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6698DB-A09E-4607-9696-1956A3B81130}">
          <p14:sldIdLst>
            <p14:sldId id="897"/>
            <p14:sldId id="1197"/>
            <p14:sldId id="1198"/>
            <p14:sldId id="1209"/>
            <p14:sldId id="1210"/>
            <p14:sldId id="1206"/>
            <p14:sldId id="1207"/>
            <p14:sldId id="1208"/>
            <p14:sldId id="1211"/>
            <p14:sldId id="1212"/>
            <p14:sldId id="1213"/>
            <p14:sldId id="1214"/>
            <p14:sldId id="1215"/>
            <p14:sldId id="1200"/>
            <p14:sldId id="1217"/>
            <p14:sldId id="1221"/>
            <p14:sldId id="1223"/>
            <p14:sldId id="1218"/>
            <p14:sldId id="1219"/>
            <p14:sldId id="1220"/>
            <p14:sldId id="1199"/>
            <p14:sldId id="1216"/>
            <p14:sldId id="1201"/>
            <p14:sldId id="1202"/>
            <p14:sldId id="1203"/>
            <p14:sldId id="1204"/>
            <p14:sldId id="1205"/>
            <p14:sldId id="8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Somson" initials="LS" lastIdx="1" clrIdx="0">
    <p:extLst>
      <p:ext uri="{19B8F6BF-5375-455C-9EA6-DF929625EA0E}">
        <p15:presenceInfo xmlns:p15="http://schemas.microsoft.com/office/powerpoint/2012/main" userId="Laura Somson" providerId="None"/>
      </p:ext>
    </p:extLst>
  </p:cmAuthor>
  <p:cmAuthor id="2" name="BAUNY Alfred (SAFRAN AIRCRAFT ENGINES)" initials="BA(AE" lastIdx="3" clrIdx="2">
    <p:extLst>
      <p:ext uri="{19B8F6BF-5375-455C-9EA6-DF929625EA0E}">
        <p15:presenceInfo xmlns:p15="http://schemas.microsoft.com/office/powerpoint/2012/main" userId="S-1-5-21-1328869605-3439587695-4050837491-426122" providerId="AD"/>
      </p:ext>
    </p:extLst>
  </p:cmAuthor>
  <p:cmAuthor id="3" name="NOCTURE Michel (SAFRAN AIRCRAFT ENGINES)" initials="NE" lastIdx="6" clrIdx="3">
    <p:extLst>
      <p:ext uri="{19B8F6BF-5375-455C-9EA6-DF929625EA0E}">
        <p15:presenceInfo xmlns:p15="http://schemas.microsoft.com/office/powerpoint/2012/main" userId="S::michel.nocture@safrangroup.com::8071e4c8-0835-42f6-8687-c257c531a101" providerId="AD"/>
      </p:ext>
    </p:extLst>
  </p:cmAuthor>
  <p:cmAuthor id="4" name="GARIAH Asven (SAFRAN AIRCRAFT ENGINES)" initials="GE" lastIdx="3" clrIdx="4">
    <p:extLst>
      <p:ext uri="{19B8F6BF-5375-455C-9EA6-DF929625EA0E}">
        <p15:presenceInfo xmlns:p15="http://schemas.microsoft.com/office/powerpoint/2012/main" userId="S::asven.gariah@safrangroup.com::20f0a284-fcce-45ad-825d-abe890bbd0b3" providerId="AD"/>
      </p:ext>
    </p:extLst>
  </p:cmAuthor>
  <p:cmAuthor id="5" name="Michel NOCTURE" initials="MN" lastIdx="14" clrIdx="5">
    <p:extLst>
      <p:ext uri="{19B8F6BF-5375-455C-9EA6-DF929625EA0E}">
        <p15:presenceInfo xmlns:p15="http://schemas.microsoft.com/office/powerpoint/2012/main" userId="Michel NOCTURE" providerId="None"/>
      </p:ext>
    </p:extLst>
  </p:cmAuthor>
  <p:cmAuthor id="6" name="FIEVET Magalie (SAFRAN AIRCRAFT ENGINES)" initials="FE" lastIdx="1" clrIdx="6">
    <p:extLst>
      <p:ext uri="{19B8F6BF-5375-455C-9EA6-DF929625EA0E}">
        <p15:presenceInfo xmlns:p15="http://schemas.microsoft.com/office/powerpoint/2012/main" userId="S::magalie.fievet@safrangroup.com::66e7556e-98b7-4ce2-b5a2-dcecd092ab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C85C7"/>
    <a:srgbClr val="FFB600"/>
    <a:srgbClr val="C51F4E"/>
    <a:srgbClr val="4A9FE3"/>
    <a:srgbClr val="FF9933"/>
    <a:srgbClr val="EB3986"/>
    <a:srgbClr val="FACADF"/>
    <a:srgbClr val="024F20"/>
    <a:srgbClr val="FF7900"/>
    <a:srgbClr val="2CC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61671C-4908-1AA1-8044-5B1C21C670A3}" v="51" dt="2024-08-05T07:08:19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32" autoAdjust="0"/>
  </p:normalViewPr>
  <p:slideViewPr>
    <p:cSldViewPr snapToGrid="0">
      <p:cViewPr varScale="1">
        <p:scale>
          <a:sx n="209" d="100"/>
          <a:sy n="209" d="100"/>
        </p:scale>
        <p:origin x="418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commentAuthors" Target="commentAuthors.xml"/><Relationship Id="rId4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F046-D38F-4C8B-80A2-A045CCE21039}" type="datetimeFigureOut">
              <a:rPr lang="fr-FR" smtClean="0"/>
              <a:t>22/08/2024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B24A7D-67D1-474B-8281-7124DFD823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7984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16B18-2456-4A77-B16C-F04914788918}" type="datetimeFigureOut">
              <a:rPr lang="fr-FR" smtClean="0"/>
              <a:t>22/08/2024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31628-B874-4023-80FE-6CB21235C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7107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1628-B874-4023-80FE-6CB21235C5B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47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UP COV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77EA998-C783-46B4-8BD4-7807D686D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969" y="4623601"/>
            <a:ext cx="816911" cy="171187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67833"/>
            <a:ext cx="3056172" cy="11135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2600" b="1">
                <a:solidFill>
                  <a:schemeClr val="bg1"/>
                </a:solidFill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27672" y="0"/>
            <a:ext cx="5516327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change the picture 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D7918B-95F6-461E-8D78-0189AACAD879}"/>
              </a:ext>
            </a:extLst>
          </p:cNvPr>
          <p:cNvSpPr/>
          <p:nvPr userDrawn="1"/>
        </p:nvSpPr>
        <p:spPr>
          <a:xfrm>
            <a:off x="287338" y="278959"/>
            <a:ext cx="3056172" cy="3867591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16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4467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A2D9CA7-2B0F-B5F6-B7BE-C1724F788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719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22FFB576-0FA5-59F3-D870-10CB8194A3A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87338" y="1325366"/>
            <a:ext cx="8569325" cy="3299022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9FFDC42-125C-4054-A929-D2AEC3063789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680F81FB-0C3F-4ACC-8152-C73B0FC42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F322F3-DC27-4466-81D1-86ACB0ECF7A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B0C3EF46-0381-1281-3CDC-03CBD8CDD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226" y="205996"/>
            <a:ext cx="8559972" cy="73914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212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rgbClr val="122A57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7338" y="1001713"/>
            <a:ext cx="8569325" cy="3122612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A79AE0B-A2E8-E52E-80C2-F4AA1277B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7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ed by Tru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DE4E2B4-BAF4-F24A-FE22-73FA145D0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4687" y="1393495"/>
            <a:ext cx="2714625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1DE8A4-EE7A-6F57-AF4F-8DA5A5AB6DCA}"/>
              </a:ext>
            </a:extLst>
          </p:cNvPr>
          <p:cNvSpPr/>
          <p:nvPr userDrawn="1"/>
        </p:nvSpPr>
        <p:spPr>
          <a:xfrm>
            <a:off x="178191" y="581465"/>
            <a:ext cx="1542757" cy="25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343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4656"/>
            <a:ext cx="548700" cy="393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602"/>
            <a:ext cx="8229600" cy="481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4673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 b="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08466A22-CF4F-2D26-003A-AD69877EB075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F84DD890-7BF1-BC4C-B63D-C9A2995DB5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A5EBA6-1497-5490-E595-6F13D7718D25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88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01713"/>
            <a:ext cx="8569325" cy="36226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997890B-37E7-8259-D78C-BF631660D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752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4275CF-95CE-BCA6-96E1-1283473E8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3B65914-3E95-9769-13F1-60E51F6D2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802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B16523A-4AD0-A96D-0800-80397CFCB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8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7F4F235-2A80-ED78-F243-42232E82C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22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NY COV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377EA998-C783-46B4-8BD4-7807D686D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969" y="4623601"/>
            <a:ext cx="816911" cy="171187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0" y="1767833"/>
            <a:ext cx="3056172" cy="111359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2600" b="1">
                <a:solidFill>
                  <a:schemeClr val="bg1"/>
                </a:solidFill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627672" y="0"/>
            <a:ext cx="5516327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change the picture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58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4467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A2D9CA7-2B0F-B5F6-B7BE-C1724F788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057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0FB16BD-CCF4-00E3-F2A7-7B78A662FE02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FF90CC24-940F-8FEC-B62A-1412DC62AE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E9E75-1629-6CFB-1789-EA3A34AE205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" name="Espace réservé du contenu 19">
            <a:extLst>
              <a:ext uri="{FF2B5EF4-FFF2-40B4-BE49-F238E27FC236}">
                <a16:creationId xmlns:a16="http://schemas.microsoft.com/office/drawing/2014/main" id="{4DC0CD7F-A228-0DB0-C38B-76AAA88712D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87338" y="1325366"/>
            <a:ext cx="8569325" cy="3299022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39024CF2-B734-5A9A-2DB3-12BAC672E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226" y="205996"/>
            <a:ext cx="8559972" cy="73914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719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7338" y="1001713"/>
            <a:ext cx="8569325" cy="312261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A79AE0B-A2E8-E52E-80C2-F4AA1277B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892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 b="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08466A22-CF4F-2D26-003A-AD69877EB075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F84DD890-7BF1-BC4C-B63D-C9A2995DB5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A5EBA6-1497-5490-E595-6F13D7718D25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205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01713"/>
            <a:ext cx="8569325" cy="36226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997890B-37E7-8259-D78C-BF631660D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12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4275CF-95CE-BCA6-96E1-1283473E8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3B65914-3E95-9769-13F1-60E51F6D2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452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B16523A-4AD0-A96D-0800-80397CFCB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647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8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7F4F235-2A80-ED78-F243-42232E82C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138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4467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A2D9CA7-2B0F-B5F6-B7BE-C1724F788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47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0FB16BD-CCF4-00E3-F2A7-7B78A662FE02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FF90CC24-940F-8FEC-B62A-1412DC62AE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E9E75-1629-6CFB-1789-EA3A34AE205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1485FD02-4F12-4428-5289-3BCD4D27A2D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85750" y="1325366"/>
            <a:ext cx="8569325" cy="3299022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10AD202A-AE8B-52D0-24C5-F65733215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226" y="205996"/>
            <a:ext cx="8559972" cy="73914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23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B1C3F0-4A11-435C-8324-568AE7075BB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508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change the picture</a:t>
            </a:r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6633A7-0570-4272-9A48-35C8701B3475}"/>
              </a:ext>
            </a:extLst>
          </p:cNvPr>
          <p:cNvSpPr/>
          <p:nvPr userDrawn="1"/>
        </p:nvSpPr>
        <p:spPr>
          <a:xfrm>
            <a:off x="0" y="1795750"/>
            <a:ext cx="9144000" cy="334934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0"/>
                </a:schemeClr>
              </a:gs>
              <a:gs pos="0">
                <a:schemeClr val="accent2">
                  <a:alpha val="57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9590BB62-E3E4-4D8C-8274-162D53D5B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902" y="1439549"/>
            <a:ext cx="7836198" cy="59093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/>
              <a:t>Lorem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000445AC-A451-4D20-B4D4-455E6F300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570" y="1958486"/>
            <a:ext cx="7834862" cy="9971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600" b="0" spc="-50" baseline="0">
                <a:solidFill>
                  <a:schemeClr val="bg1"/>
                </a:solidFill>
                <a:latin typeface="+mn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fr-FR"/>
              <a:t>Suspendisse </a:t>
            </a:r>
            <a:r>
              <a:rPr lang="fr-FR" err="1"/>
              <a:t>fermentum</a:t>
            </a:r>
            <a:r>
              <a:rPr lang="fr-FR"/>
              <a:t> </a:t>
            </a:r>
            <a:r>
              <a:rPr lang="fr-FR" err="1"/>
              <a:t>dui</a:t>
            </a:r>
            <a:r>
              <a:rPr lang="fr-FR"/>
              <a:t> ipsum,</a:t>
            </a:r>
            <a:br>
              <a:rPr lang="fr-FR"/>
            </a:b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tempus</a:t>
            </a:r>
            <a:r>
              <a:rPr lang="fr-FR"/>
              <a:t> </a:t>
            </a:r>
            <a:r>
              <a:rPr lang="fr-FR" err="1"/>
              <a:t>tellus</a:t>
            </a:r>
            <a:r>
              <a:rPr lang="fr-FR"/>
              <a:t> </a:t>
            </a:r>
            <a:r>
              <a:rPr lang="fr-FR" err="1"/>
              <a:t>sagittis</a:t>
            </a:r>
            <a:r>
              <a:rPr lang="fr-FR"/>
              <a:t> non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68E7788A-0113-40BF-8A1B-6D5D21A059E8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34F41C3-3665-4CBE-83EB-C63EFB245D7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1"/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Espace réservé du numéro de diapositive 13">
            <a:extLst>
              <a:ext uri="{FF2B5EF4-FFF2-40B4-BE49-F238E27FC236}">
                <a16:creationId xmlns:a16="http://schemas.microsoft.com/office/drawing/2014/main" id="{B2A08755-C794-4F4B-90FB-C319F4EB5070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1"/>
                </a:solidFill>
              </a:rPr>
              <a:pPr/>
              <a:t>‹N°›</a:t>
            </a:fld>
            <a:endParaRPr lang="fr-FR" sz="800">
              <a:solidFill>
                <a:schemeClr val="bg1"/>
              </a:solidFill>
            </a:endParaRPr>
          </a:p>
        </p:txBody>
      </p:sp>
      <p:sp>
        <p:nvSpPr>
          <p:cNvPr id="24" name="fc" descr="  ">
            <a:extLst>
              <a:ext uri="{FF2B5EF4-FFF2-40B4-BE49-F238E27FC236}">
                <a16:creationId xmlns:a16="http://schemas.microsoft.com/office/drawing/2014/main" id="{8F174C34-F654-4FB4-B759-68127139EB0D}"/>
              </a:ext>
            </a:extLst>
          </p:cNvPr>
          <p:cNvSpPr txBox="1"/>
          <p:nvPr userDrawn="1"/>
        </p:nvSpPr>
        <p:spPr>
          <a:xfrm>
            <a:off x="0" y="4825047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fr-FR" sz="850" b="0" i="0" u="none" baseline="0">
                <a:solidFill>
                  <a:schemeClr val="bg1"/>
                </a:solidFill>
                <a:latin typeface="Microsoft Sans Serif" panose="020B0604020202020204" pitchFamily="34" charset="0"/>
              </a:rPr>
              <a:t>  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6AAFD2D4-64A8-0312-C447-C814DFB0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68859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</p:spTree>
    <p:extLst>
      <p:ext uri="{BB962C8B-B14F-4D97-AF65-F5344CB8AC3E}">
        <p14:creationId xmlns:p14="http://schemas.microsoft.com/office/powerpoint/2010/main" val="80632909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7338" y="1001713"/>
            <a:ext cx="8569325" cy="312261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A79AE0B-A2E8-E52E-80C2-F4AA1277B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424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2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 b="0">
                <a:solidFill>
                  <a:schemeClr val="accent5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08466A22-CF4F-2D26-003A-AD69877EB075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F84DD890-7BF1-BC4C-B63D-C9A2995DB5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A5EBA6-1497-5490-E595-6F13D7718D25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311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01713"/>
            <a:ext cx="8569325" cy="36226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997890B-37E7-8259-D78C-BF631660D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940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4275CF-95CE-BCA6-96E1-1283473E8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3B65914-3E95-9769-13F1-60E51F6D2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64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B16523A-4AD0-A96D-0800-80397CFCB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037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8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7F4F235-2A80-ED78-F243-42232E82C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722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0F129C2-FC0F-5D79-D2F5-A76CFCFB2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334235F4-E084-4D43-897B-04A08BB52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C268BE82-0714-E903-B117-67474D65C0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4467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A2D9CA7-2B0F-B5F6-B7BE-C1724F788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3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xLINE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7926FA-4C37-4337-A48F-C1E3BB67A08D}"/>
              </a:ext>
            </a:extLst>
          </p:cNvPr>
          <p:cNvSpPr/>
          <p:nvPr userDrawn="1"/>
        </p:nvSpPr>
        <p:spPr>
          <a:xfrm>
            <a:off x="140677" y="600222"/>
            <a:ext cx="1350498" cy="24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9525850-0777-A6EE-F419-D78308D9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0FB16BD-CCF4-00E3-F2A7-7B78A662FE02}"/>
              </a:ext>
            </a:extLst>
          </p:cNvPr>
          <p:cNvGrpSpPr/>
          <p:nvPr userDrawn="1"/>
        </p:nvGrpSpPr>
        <p:grpSpPr>
          <a:xfrm>
            <a:off x="295226" y="994644"/>
            <a:ext cx="995611" cy="72008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FF90CC24-940F-8FEC-B62A-1412DC62AE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E9E75-1629-6CFB-1789-EA3A34AE2059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1485FD02-4F12-4428-5289-3BCD4D27A2D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85750" y="1325366"/>
            <a:ext cx="8569325" cy="3299022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FD80283D-5149-5FD3-13F8-E4DA5B7BB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5226" y="205996"/>
            <a:ext cx="8559972" cy="73914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here </a:t>
            </a:r>
            <a:br>
              <a:rPr lang="en-US"/>
            </a:br>
            <a:r>
              <a:rPr lang="en-US"/>
              <a:t>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508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BLO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79404-282D-4B0E-A99F-DB85776D4D8E}"/>
              </a:ext>
            </a:extLst>
          </p:cNvPr>
          <p:cNvSpPr/>
          <p:nvPr userDrawn="1"/>
        </p:nvSpPr>
        <p:spPr>
          <a:xfrm>
            <a:off x="287338" y="4171951"/>
            <a:ext cx="8569324" cy="4572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6675F3D-A583-1C52-1FED-53EA7A7003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4396291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9358AD63-E459-F89D-5CFD-8811589D16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4210783"/>
            <a:ext cx="8569324" cy="184666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2pPr marL="184286" indent="0">
              <a:buNone/>
              <a:defRPr>
                <a:solidFill>
                  <a:srgbClr val="FF0000"/>
                </a:solidFill>
              </a:defRPr>
            </a:lvl2pPr>
            <a:lvl3pPr marL="343152" indent="0">
              <a:buNone/>
              <a:defRPr>
                <a:solidFill>
                  <a:srgbClr val="FF0000"/>
                </a:solidFill>
              </a:defRPr>
            </a:lvl3pPr>
            <a:lvl4pPr marL="1372595" indent="0">
              <a:buNone/>
              <a:defRPr>
                <a:solidFill>
                  <a:srgbClr val="FF0000"/>
                </a:solidFill>
              </a:defRPr>
            </a:lvl4pPr>
            <a:lvl5pPr marL="1830123" indent="0">
              <a:buNone/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fr-FR"/>
              <a:t>Lorem ipsum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sit</a:t>
            </a:r>
            <a:r>
              <a:rPr lang="fr-FR"/>
              <a:t>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 </a:t>
            </a:r>
            <a:r>
              <a:rPr lang="fr-FR" err="1"/>
              <a:t>Praesent</a:t>
            </a:r>
            <a:r>
              <a:rPr lang="fr-FR"/>
              <a:t> </a:t>
            </a:r>
            <a:r>
              <a:rPr lang="fr-FR" err="1"/>
              <a:t>hendrerit</a:t>
            </a:r>
            <a:r>
              <a:rPr lang="fr-FR"/>
              <a:t> </a:t>
            </a:r>
            <a:r>
              <a:rPr lang="fr-FR" err="1"/>
              <a:t>lacinia</a:t>
            </a:r>
            <a:r>
              <a:rPr lang="fr-FR"/>
              <a:t> </a:t>
            </a:r>
            <a:r>
              <a:rPr lang="fr-FR" err="1"/>
              <a:t>placerat</a:t>
            </a:r>
            <a:r>
              <a:rPr lang="fr-FR"/>
              <a:t>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E985D512-F1DF-82F8-FA06-06866434FD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7338" y="1001713"/>
            <a:ext cx="8569325" cy="312261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A79AE0B-A2E8-E52E-80C2-F4AA1277B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104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411291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/>
        </p:nvSpPr>
        <p:spPr bwMode="gray">
          <a:xfrm rot="10800000">
            <a:off x="252000" y="4116070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99702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11">
            <a:extLst>
              <a:ext uri="{FF2B5EF4-FFF2-40B4-BE49-F238E27FC236}">
                <a16:creationId xmlns:a16="http://schemas.microsoft.com/office/drawing/2014/main" id="{EBB2A290-80EC-4D41-AB7F-4A0708C532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" y="0"/>
            <a:ext cx="3651142" cy="5145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9D89894-D0E9-4EC0-9E26-DD5A1B2E5E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4655" y="1767832"/>
            <a:ext cx="3359385" cy="169335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 b="1">
                <a:solidFill>
                  <a:schemeClr val="accent4"/>
                </a:solidFill>
                <a:latin typeface="+mj-lt"/>
              </a:defRPr>
            </a:lvl1pPr>
            <a:lvl2pPr marL="184286" indent="0">
              <a:buNone/>
              <a:defRPr>
                <a:latin typeface="+mn-lt"/>
              </a:defRPr>
            </a:lvl2pPr>
            <a:lvl3pPr marL="343152" indent="0">
              <a:buNone/>
              <a:defRPr>
                <a:latin typeface="+mn-lt"/>
              </a:defRPr>
            </a:lvl3pPr>
            <a:lvl4pPr marL="1372595" indent="0">
              <a:buNone/>
              <a:defRPr>
                <a:latin typeface="+mn-lt"/>
              </a:defRPr>
            </a:lvl4pPr>
            <a:lvl5pPr marL="1830123" indent="0">
              <a:buNone/>
              <a:defRPr>
                <a:latin typeface="+mn-lt"/>
              </a:defRPr>
            </a:lvl5pPr>
          </a:lstStyle>
          <a:p>
            <a:pPr lvl="0"/>
            <a:r>
              <a:rPr lang="da-DK"/>
              <a:t>Lorem ipsum</a:t>
            </a:r>
            <a:br>
              <a:rPr lang="da-DK"/>
            </a:br>
            <a:r>
              <a:rPr lang="da-DK"/>
              <a:t>dolor sit amet</a:t>
            </a:r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4B52402-2172-43E2-85AB-A27808DD5AA2}"/>
              </a:ext>
            </a:extLst>
          </p:cNvPr>
          <p:cNvGrpSpPr/>
          <p:nvPr userDrawn="1"/>
        </p:nvGrpSpPr>
        <p:grpSpPr>
          <a:xfrm>
            <a:off x="4104655" y="3616857"/>
            <a:ext cx="995611" cy="72008"/>
            <a:chOff x="479376" y="980728"/>
            <a:chExt cx="995611" cy="72008"/>
          </a:xfrm>
        </p:grpSpPr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E5F475E0-73FC-4EF3-B38B-1BC72D4B02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0C7703-EEE6-4894-8E05-3C55D8780320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D575B653-E75E-4D6F-B409-9D8F0B5143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4655" y="1172722"/>
            <a:ext cx="3359386" cy="511175"/>
          </a:xfrm>
          <a:prstGeom prst="rect">
            <a:avLst/>
          </a:prstGeom>
        </p:spPr>
        <p:txBody>
          <a:bodyPr lIns="0" anchor="b" anchorCtr="0"/>
          <a:lstStyle>
            <a:lvl1pPr marL="0" indent="0" algn="l">
              <a:buNone/>
              <a:defRPr sz="2000" b="0">
                <a:solidFill>
                  <a:schemeClr val="accent1"/>
                </a:solidFill>
              </a:defRPr>
            </a:lvl1pPr>
            <a:lvl2pPr marL="184286" indent="0" algn="ctr">
              <a:buNone/>
              <a:defRPr>
                <a:solidFill>
                  <a:schemeClr val="tx1"/>
                </a:solidFill>
              </a:defRPr>
            </a:lvl2pPr>
            <a:lvl3pPr marL="343152" indent="0" algn="ctr">
              <a:buNone/>
              <a:defRPr>
                <a:solidFill>
                  <a:schemeClr val="tx1"/>
                </a:solidFill>
              </a:defRPr>
            </a:lvl3pPr>
            <a:lvl4pPr marL="1372595" indent="0" algn="ctr">
              <a:buNone/>
              <a:defRPr>
                <a:solidFill>
                  <a:schemeClr val="tx1"/>
                </a:solidFill>
              </a:defRPr>
            </a:lvl4pPr>
            <a:lvl5pPr marL="1830123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err="1"/>
              <a:t>Chapter</a:t>
            </a:r>
            <a:r>
              <a:rPr lang="fr-FR"/>
              <a:t> 01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5DF7EE-7BCF-4102-B7A8-B8F30BEEB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0707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735240"/>
            <a:ext cx="4392613" cy="3169629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1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2214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4" name="Connecteur droit 13"/>
          <p:cNvCxnSpPr/>
          <p:nvPr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1"/>
            <a:ext cx="7056000" cy="3060945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3076756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35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4" y="1132238"/>
            <a:ext cx="7453312" cy="3493579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268993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3920" y="2695228"/>
            <a:ext cx="311496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1311" y="2690486"/>
            <a:ext cx="3118151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noProof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3" y="1635630"/>
            <a:ext cx="62277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noProof="0"/>
              <a:t>Titre de la partie</a:t>
            </a:r>
          </a:p>
          <a:p>
            <a:pPr lvl="1"/>
            <a:r>
              <a:rPr lang="fr-FR" noProof="0"/>
              <a:t>Texte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4104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356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39652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318394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6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506538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1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5630"/>
            <a:ext cx="3852862" cy="248071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986860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9" y="1132238"/>
            <a:ext cx="4429187" cy="3493579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197367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353247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9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92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411291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/>
        </p:nvSpPr>
        <p:spPr bwMode="gray">
          <a:xfrm rot="10800000">
            <a:off x="252000" y="4116070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970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7EBF2E1D-D492-4B49-A512-C63AC80F85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5439" y="143587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0" name="Espace réservé du texte 18">
            <a:extLst>
              <a:ext uri="{FF2B5EF4-FFF2-40B4-BE49-F238E27FC236}">
                <a16:creationId xmlns:a16="http://schemas.microsoft.com/office/drawing/2014/main" id="{2E95906C-5CA5-4BA3-A292-15C1688840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2657" y="166716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3FB003D9-D2CB-43AC-8422-454FDA1FEB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02657" y="111515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01</a:t>
            </a: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88B6B1E0-5651-4B71-B828-F03662BF48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15439" y="26106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A97D576F-69C8-42FE-B023-2F464A71D4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02657" y="28419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90896ABD-2DB8-45E3-9D11-DFC204093E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2657" y="22899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2A997D23-2302-4814-A181-1BB59782BF2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15439" y="37917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31915861-BEA1-4BE2-9820-FD61F69BEE5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02657" y="40230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6D4CAEA7-9180-42FB-8D51-9E432AEC85D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02657" y="34710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03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2F7A1BBB-6777-4A51-9BE8-A09C47FEE2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22619" y="143587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A6FE8267-9C90-4C1D-AB2F-3D28E1DF52E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09837" y="166716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E2D8F071-1674-4659-8AE2-EA5C61295D2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09837" y="111515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04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CD515270-43AC-4900-A0A6-28051461CC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722619" y="26106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AD482873-8F59-44F9-AA47-AE7E0A0790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09837" y="28419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A7A143B4-4E3D-4D1B-9C7D-F703929996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09837" y="22899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05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482FD671-50B7-4243-BDE4-41F913FEFBA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722619" y="3791725"/>
            <a:ext cx="330381" cy="1976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 defTabSz="915067" rtl="0" eaLnBrk="1" latinLnBrk="0" hangingPunct="1">
              <a:lnSpc>
                <a:spcPct val="7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lang="en-GB" sz="1800" b="0" i="0" kern="1200" baseline="0" noProof="0" dirty="0">
                <a:gradFill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 pitchFamily="34" charset="0"/>
              </a:defRPr>
            </a:lvl1pPr>
          </a:lstStyle>
          <a:p>
            <a:r>
              <a:rPr lang="en-GB" noProof="0"/>
              <a:t>|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12B75139-0488-42FE-B16B-FF5E9C38C1A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09837" y="4023013"/>
            <a:ext cx="2931231" cy="18697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350" b="1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0" cap="none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1500" b="1" cap="all"/>
            </a:lvl3pPr>
            <a:lvl4pPr marL="0" indent="0">
              <a:buNone/>
              <a:tabLst/>
              <a:defRPr sz="1500" b="1" cap="all"/>
            </a:lvl4pPr>
            <a:lvl5pPr marL="0" indent="0">
              <a:buNone/>
              <a:tabLst/>
              <a:defRPr sz="1500" b="1" cap="all"/>
            </a:lvl5pPr>
          </a:lstStyle>
          <a:p>
            <a:r>
              <a:rPr lang="en-GB" noProof="0"/>
              <a:t>Part title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F732F2DD-7975-4E7B-872E-ACE4E87EDB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09837" y="3471005"/>
            <a:ext cx="481264" cy="307777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9451413B-5451-2984-8B2D-A6F9405B1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4EFD501-9C62-09B5-E4B0-8E84360A9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465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735240"/>
            <a:ext cx="4392613" cy="3169629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1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72155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4" name="Connecteur droit 13"/>
          <p:cNvCxnSpPr/>
          <p:nvPr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1"/>
            <a:ext cx="7056000" cy="3060945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3076756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9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4" y="1132238"/>
            <a:ext cx="7453312" cy="3493579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2115547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3920" y="2695228"/>
            <a:ext cx="311496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1311" y="2690486"/>
            <a:ext cx="3118151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noProof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3" y="1635630"/>
            <a:ext cx="62277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noProof="0"/>
              <a:t>Titre de la partie</a:t>
            </a:r>
          </a:p>
          <a:p>
            <a:pPr lvl="1"/>
            <a:r>
              <a:rPr lang="fr-FR" noProof="0"/>
              <a:t>Texte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4104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356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39652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142722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6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935627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1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5630"/>
            <a:ext cx="3852862" cy="248071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039165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9" y="1132238"/>
            <a:ext cx="4429187" cy="3493579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9276647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785161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9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7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411291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5" name="Connecteur droit 14"/>
          <p:cNvCxnSpPr/>
          <p:nvPr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7" name="Rectangle 16"/>
          <p:cNvSpPr/>
          <p:nvPr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8" name="Rectangle 17"/>
          <p:cNvSpPr/>
          <p:nvPr/>
        </p:nvSpPr>
        <p:spPr bwMode="gray">
          <a:xfrm rot="10800000">
            <a:off x="252000" y="4116070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26424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2B4ADC-2F3D-9A7B-F4CB-9D3FBC2D1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14E6BA19-6303-EEAE-18EC-0686F94CEE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7338" y="1001713"/>
            <a:ext cx="8569325" cy="36226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997890B-37E7-8259-D78C-BF631660D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83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735240"/>
            <a:ext cx="4392613" cy="3169629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1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0829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672000" y="4321334"/>
            <a:ext cx="1800000" cy="7202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gray">
          <a:xfrm>
            <a:off x="287339" y="4961333"/>
            <a:ext cx="8569325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cxnSp>
        <p:nvCxnSpPr>
          <p:cNvPr id="14" name="Connecteur droit 13"/>
          <p:cNvCxnSpPr/>
          <p:nvPr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1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1"/>
            <a:ext cx="7056000" cy="3060945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70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39" y="3076756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2542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4" y="1132238"/>
            <a:ext cx="7453312" cy="3493579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4498287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3920" y="2695228"/>
            <a:ext cx="311496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1311" y="2690486"/>
            <a:ext cx="3118151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noProof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3" y="1635630"/>
            <a:ext cx="62277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noProof="0"/>
              <a:t>Titre de la partie</a:t>
            </a:r>
          </a:p>
          <a:p>
            <a:pPr lvl="1"/>
            <a:r>
              <a:rPr lang="fr-FR" noProof="0"/>
              <a:t>Texte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4104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356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39652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312466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6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707583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1"/>
            <a:ext cx="899592" cy="87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1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5630"/>
            <a:ext cx="3852862" cy="248071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062188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89" y="1132238"/>
            <a:ext cx="4429187" cy="3493579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631452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268195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9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1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40"/>
          <a:stretch/>
        </p:blipFill>
        <p:spPr bwMode="gray">
          <a:xfrm>
            <a:off x="3672000" y="4321334"/>
            <a:ext cx="1800000" cy="508189"/>
          </a:xfrm>
          <a:prstGeom prst="rect">
            <a:avLst/>
          </a:prstGeom>
        </p:spPr>
      </p:pic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0" y="411291"/>
            <a:ext cx="8137525" cy="2161254"/>
          </a:xfrm>
        </p:spPr>
        <p:txBody>
          <a:bodyPr anchor="b" anchorCtr="0"/>
          <a:lstStyle>
            <a:lvl1pPr algn="ctr">
              <a:defRPr sz="260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5" name="Connecteur droit 14"/>
          <p:cNvCxnSpPr/>
          <p:nvPr userDrawn="1"/>
        </p:nvCxnSpPr>
        <p:spPr bwMode="gray">
          <a:xfrm>
            <a:off x="4464000" y="266365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03238" y="2751248"/>
            <a:ext cx="8136000" cy="11523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650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srgbClr val="525668"/>
              </a:solidFill>
            </a:endParaRPr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>
                <a:solidFill>
                  <a:prstClr val="white">
                    <a:alpha val="0"/>
                  </a:prstClr>
                </a:solidFill>
              </a:rPr>
              <a:t>Présentation du stage de Sami EZZAHID | Projet Plan CO²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prstClr val="white">
                    <a:alpha val="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 bwMode="gray">
          <a:xfrm rot="16200000" flipH="1">
            <a:off x="-168000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gray">
          <a:xfrm>
            <a:off x="252000" y="252078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 bwMode="gray">
          <a:xfrm rot="5400000">
            <a:off x="6898795" y="2184084"/>
            <a:ext cx="3925211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 bwMode="gray">
          <a:xfrm rot="10800000">
            <a:off x="252000" y="4116069"/>
            <a:ext cx="8640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607D16-1B92-3382-E419-3AFAAEAAE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F4275CF-95CE-BCA6-96E1-1283473E8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/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23B65914-3E95-9769-13F1-60E51F6D2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773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" y="735240"/>
            <a:ext cx="4392613" cy="316962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67"/>
          <a:stretch/>
        </p:blipFill>
        <p:spPr bwMode="gray">
          <a:xfrm>
            <a:off x="3672000" y="4321334"/>
            <a:ext cx="1800000" cy="569930"/>
          </a:xfrm>
          <a:prstGeom prst="rect">
            <a:avLst/>
          </a:prstGeom>
        </p:spPr>
      </p:pic>
      <p:sp>
        <p:nvSpPr>
          <p:cNvPr id="15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4572002" y="411289"/>
            <a:ext cx="4068763" cy="2196678"/>
          </a:xfrm>
        </p:spPr>
        <p:txBody>
          <a:bodyPr anchor="b" anchorCtr="0"/>
          <a:lstStyle>
            <a:lvl1pPr algn="l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cxnSp>
        <p:nvCxnSpPr>
          <p:cNvPr id="13" name="Connecteur droit 12"/>
          <p:cNvCxnSpPr/>
          <p:nvPr userDrawn="1"/>
        </p:nvCxnSpPr>
        <p:spPr bwMode="gray">
          <a:xfrm>
            <a:off x="4572000" y="2752620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4572000" y="2967316"/>
            <a:ext cx="4067238" cy="9362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srgbClr val="525668"/>
              </a:solidFill>
            </a:endParaRPr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>
                <a:solidFill>
                  <a:prstClr val="white">
                    <a:alpha val="0"/>
                  </a:prstClr>
                </a:solidFill>
              </a:rPr>
              <a:t>Présentation du stage de Sami EZZAHID | Projet Plan CO²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prstClr val="white">
                    <a:alpha val="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4133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image_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0"/>
          <a:stretch/>
        </p:blipFill>
        <p:spPr bwMode="gray">
          <a:xfrm>
            <a:off x="3672000" y="4321334"/>
            <a:ext cx="1800000" cy="535629"/>
          </a:xfrm>
          <a:prstGeom prst="rect">
            <a:avLst/>
          </a:prstGeom>
        </p:spPr>
      </p:pic>
      <p:cxnSp>
        <p:nvCxnSpPr>
          <p:cNvPr id="14" name="Connecteur droit 13"/>
          <p:cNvCxnSpPr/>
          <p:nvPr userDrawn="1"/>
        </p:nvCxnSpPr>
        <p:spPr bwMode="gray">
          <a:xfrm>
            <a:off x="4464000" y="3913573"/>
            <a:ext cx="216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4913242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>
                <a:solidFill>
                  <a:prstClr val="white">
                    <a:alpha val="0"/>
                  </a:prstClr>
                </a:solidFill>
              </a:rPr>
              <a:t>Présentation du stage de Sami EZZAHID | Projet Plan CO²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" y="4913243"/>
            <a:ext cx="250826" cy="23184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100" b="1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prstClr val="white">
                    <a:alpha val="0"/>
                  </a:prstClr>
                </a:solidFill>
              </a:rPr>
              <a:pPr/>
              <a:t>‹N°›</a:t>
            </a:fld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7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044000" y="1"/>
            <a:ext cx="7056000" cy="3060946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68000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252078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 rot="10800000">
            <a:off x="252000" y="4116069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 rot="5400000">
            <a:off x="6898795" y="2184084"/>
            <a:ext cx="392521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503240" y="3076757"/>
            <a:ext cx="8137525" cy="684287"/>
          </a:xfrm>
        </p:spPr>
        <p:txBody>
          <a:bodyPr anchor="b" anchorCtr="0"/>
          <a:lstStyle>
            <a:lvl1pPr algn="ctr">
              <a:defRPr sz="1850" cap="all" baseline="0">
                <a:solidFill>
                  <a:schemeClr val="accent2"/>
                </a:solidFill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3312000" y="4011638"/>
            <a:ext cx="2520000" cy="252078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algn="l">
              <a:defRPr sz="1100">
                <a:solidFill>
                  <a:schemeClr val="accent2"/>
                </a:solidFill>
              </a:defRPr>
            </a:lvl1pPr>
          </a:lstStyle>
          <a:p>
            <a:pPr algn="ctr"/>
            <a:endParaRPr lang="fr-FR">
              <a:solidFill>
                <a:srgbClr val="5256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8960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439864" y="1132239"/>
            <a:ext cx="7453312" cy="3493578"/>
          </a:xfrm>
        </p:spPr>
        <p:txBody>
          <a:bodyPr/>
          <a:lstStyle>
            <a:lvl1pPr marL="0" indent="0">
              <a:buSzPct val="25000"/>
              <a:buFontTx/>
              <a:buBlip>
                <a:blip r:embed="rId2"/>
              </a:buBlip>
              <a:defRPr cap="all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noProof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324229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3"/>
          <p:cNvSpPr>
            <a:spLocks noGrp="1"/>
          </p:cNvSpPr>
          <p:nvPr>
            <p:ph type="body" sz="quarter" idx="26" hasCustomPrompt="1"/>
          </p:nvPr>
        </p:nvSpPr>
        <p:spPr bwMode="gray">
          <a:xfrm rot="5400000">
            <a:off x="7303920" y="2695227"/>
            <a:ext cx="3114961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6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 rot="16200000">
            <a:off x="-1271311" y="2690486"/>
            <a:ext cx="3118150" cy="71527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439863" y="1635630"/>
            <a:ext cx="62277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 noProof="0"/>
              <a:t>Titre de la partie</a:t>
            </a:r>
          </a:p>
          <a:p>
            <a:pPr lvl="1"/>
            <a:r>
              <a:rPr lang="fr-FR" noProof="0"/>
              <a:t>Texte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252000" y="4224104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2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2000" y="1152356"/>
            <a:ext cx="8640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noProof="0"/>
              <a:t> 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1439652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71994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50827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023302" y="1635630"/>
            <a:ext cx="3852862" cy="248520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16200000">
            <a:off x="26401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0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17600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4176000" y="4224104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4850433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678213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0" y="0"/>
            <a:ext cx="899592" cy="879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25" name="Espace réservé pour une image  16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572002" y="250901"/>
            <a:ext cx="4321175" cy="4158948"/>
          </a:xfrm>
          <a:solidFill>
            <a:schemeClr val="bg1">
              <a:lumMod val="95000"/>
            </a:schemeClr>
          </a:solidFill>
        </p:spPr>
        <p:txBody>
          <a:bodyPr lIns="360000" tIns="1080000" rIns="360000" anchor="ctr" anchorCtr="0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 sz="1000" b="0"/>
            </a:lvl1pPr>
          </a:lstStyle>
          <a:p>
            <a:r>
              <a:rPr lang="fr-FR" noProof="0"/>
              <a:t>Sélectionner l’icône pour insérer une image, puis si besoin disposer l’image en arrière plan (Sélectionner l’image avec le bouton droit de la souris / Mettre à l’arrière plan)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6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9062" y="1635630"/>
            <a:ext cx="3852862" cy="2480715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cap="all" baseline="0">
                <a:solidFill>
                  <a:schemeClr val="accent2"/>
                </a:solidFill>
              </a:defRPr>
            </a:lvl1pPr>
            <a:lvl2pPr marL="0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Titre de la partie</a:t>
            </a:r>
          </a:p>
          <a:p>
            <a:pPr lvl="1"/>
            <a:r>
              <a:rPr lang="fr-FR"/>
              <a:t>Texte</a:t>
            </a: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 rot="5400000">
            <a:off x="3370917" y="2688239"/>
            <a:ext cx="3132967" cy="61200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0" y="1152356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25" hasCustomPrompt="1"/>
          </p:nvPr>
        </p:nvSpPr>
        <p:spPr bwMode="gray">
          <a:xfrm rot="10800000">
            <a:off x="0" y="4224103"/>
            <a:ext cx="4968000" cy="61219"/>
          </a:xfrm>
          <a:solidFill>
            <a:schemeClr val="accent1"/>
          </a:solidFill>
          <a:ln w="57150">
            <a:noFill/>
            <a:miter lim="800000"/>
          </a:ln>
        </p:spPr>
        <p:txBody>
          <a:bodyPr/>
          <a:lstStyle>
            <a:lvl1pPr>
              <a:defRPr sz="100" b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 </a:t>
            </a:r>
          </a:p>
        </p:txBody>
      </p:sp>
      <p:sp>
        <p:nvSpPr>
          <p:cNvPr id="26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28000" y="250901"/>
            <a:ext cx="585664" cy="1195569"/>
          </a:xfrm>
          <a:solidFill>
            <a:schemeClr val="bg1"/>
          </a:solidFill>
        </p:spPr>
        <p:txBody>
          <a:bodyPr wrap="none" lIns="36000" tIns="36000" rIns="36000" bIns="36000" anchor="b" anchorCtr="0">
            <a:spAutoFit/>
          </a:bodyPr>
          <a:lstStyle>
            <a:lvl1pPr algn="r"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fr-FR" noProof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217783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394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imag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463990" y="1132239"/>
            <a:ext cx="4429187" cy="3493578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10" name="Espace réservé pour une image  16"/>
          <p:cNvSpPr>
            <a:spLocks noGrp="1"/>
          </p:cNvSpPr>
          <p:nvPr>
            <p:ph type="pic" sz="quarter" idx="14"/>
          </p:nvPr>
        </p:nvSpPr>
        <p:spPr bwMode="gray">
          <a:xfrm>
            <a:off x="554400" y="1224378"/>
            <a:ext cx="3708000" cy="2700834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0427469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11" name="Espace réservé pour une image  16"/>
          <p:cNvSpPr>
            <a:spLocks noGrp="1"/>
          </p:cNvSpPr>
          <p:nvPr>
            <p:ph type="pic" sz="quarter" idx="15"/>
          </p:nvPr>
        </p:nvSpPr>
        <p:spPr bwMode="gray">
          <a:xfrm>
            <a:off x="554400" y="1224378"/>
            <a:ext cx="8280000" cy="3114961"/>
          </a:xfrm>
          <a:solidFill>
            <a:schemeClr val="bg1">
              <a:lumMod val="95000"/>
            </a:schemeClr>
          </a:solidFill>
          <a:ln w="57150">
            <a:solidFill>
              <a:schemeClr val="accent1"/>
            </a:solidFill>
            <a:miter lim="800000"/>
          </a:ln>
        </p:spPr>
        <p:txBody>
          <a:bodyPr lIns="360000" tIns="1080000" rIns="360000" anchor="ctr" anchorCtr="0"/>
          <a:lstStyle>
            <a:lvl1pPr marL="0" indent="0" algn="ctr">
              <a:buNone/>
              <a:defRPr sz="1000" b="0"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748593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493089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4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x2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269925D1-628C-E93F-77A3-4DE682A3F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6D25C1-890B-ED1E-6440-92771002D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338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9E26E9A-C805-DCE0-08BF-2C21126FE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4B16523A-4AD0-A96D-0800-80397CFCB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380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>
          <a:xfrm>
            <a:off x="397721" y="650133"/>
            <a:ext cx="5446628" cy="3910314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67562"/>
            <a:ext cx="9143390" cy="38892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Espace réservé pour une image  2"/>
          <p:cNvSpPr>
            <a:spLocks noGrp="1"/>
          </p:cNvSpPr>
          <p:nvPr>
            <p:ph type="pic" sz="quarter" idx="31"/>
          </p:nvPr>
        </p:nvSpPr>
        <p:spPr>
          <a:xfrm>
            <a:off x="6010266" y="650132"/>
            <a:ext cx="2741968" cy="391269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3598502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/>
              <a:t>Titre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pPr algn="l"/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2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Présentation du stage de Sami EZZAHID | Projet Plan CO²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88" y="1718454"/>
            <a:ext cx="2157824" cy="17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70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0938C6CF-C92A-455E-BDA8-BA47D4918D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7338" y="1001713"/>
            <a:ext cx="4192195" cy="3622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3B1F21EB-8662-8C41-3C0A-0F605CB04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9937D288-187B-EB20-26BD-8AE9EF0D6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4467" y="1001713"/>
            <a:ext cx="4192195" cy="3622675"/>
          </a:xfrm>
        </p:spPr>
        <p:txBody>
          <a:bodyPr/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37F4F235-2A80-ED78-F243-42232E82C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here to add a title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40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557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19.xml"/><Relationship Id="rId10" Type="http://schemas.openxmlformats.org/officeDocument/2006/relationships/vmlDrawing" Target="../drawings/vmlDrawing2.v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ags" Target="../tags/tag4.xml"/><Relationship Id="rId5" Type="http://schemas.openxmlformats.org/officeDocument/2006/relationships/slideLayout" Target="../slideLayouts/slideLayout27.xml"/><Relationship Id="rId10" Type="http://schemas.openxmlformats.org/officeDocument/2006/relationships/vmlDrawing" Target="../drawings/vmlDrawing3.v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35.xml"/><Relationship Id="rId10" Type="http://schemas.openxmlformats.org/officeDocument/2006/relationships/vmlDrawing" Target="../drawings/vmlDrawing4.vml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4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vmlDrawing" Target="../drawings/vmlDrawing5.v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oleObject" Target="../embeddings/oleObject5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vmlDrawing" Target="../drawings/vmlDrawing6.v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vmlDrawing" Target="../drawings/vmlDrawing7.vml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oleObject" Target="../embeddings/oleObject7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oleObject" Target="../embeddings/oleObject8.bin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5.jpeg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70.xml"/><Relationship Id="rId16" Type="http://schemas.openxmlformats.org/officeDocument/2006/relationships/vmlDrawing" Target="../drawings/vmlDrawing8.v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444483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Diapositive think-cell" r:id="rId18" imgW="425" imgH="424" progId="TCLayout.ActiveDocument.1">
                  <p:embed/>
                </p:oleObj>
              </mc:Choice>
              <mc:Fallback>
                <p:oleObj name="Diapositive think-cell" r:id="rId18" imgW="425" imgH="424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6" y="192338"/>
            <a:ext cx="8559972" cy="4270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4B105B-2A3D-43D1-8E22-F916C197C990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7B4C35C0-4DF7-499F-A0E9-DE22F8DE2F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032F39-BF54-4A07-A2E9-9CECCF93C9A6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339" y="1001714"/>
            <a:ext cx="8569324" cy="36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6187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82" r:id="rId2"/>
    <p:sldLayoutId id="2147483858" r:id="rId3"/>
    <p:sldLayoutId id="2147483916" r:id="rId4"/>
    <p:sldLayoutId id="2147483861" r:id="rId5"/>
    <p:sldLayoutId id="2147483835" r:id="rId6"/>
    <p:sldLayoutId id="2147483870" r:id="rId7"/>
    <p:sldLayoutId id="2147483877" r:id="rId8"/>
    <p:sldLayoutId id="2147483878" r:id="rId9"/>
    <p:sldLayoutId id="2147483879" r:id="rId10"/>
    <p:sldLayoutId id="2147483851" r:id="rId11"/>
    <p:sldLayoutId id="2147483922" r:id="rId12"/>
    <p:sldLayoutId id="2147483928" r:id="rId13"/>
    <p:sldLayoutId id="2147484028" r:id="rId14"/>
  </p:sldLayoutIdLst>
  <p:transition>
    <p:fade/>
  </p:transition>
  <p:hf sldNum="0" hdr="0" ft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Wingdings" pitchFamily="2" charset="2"/>
        <a:buChar char="§"/>
        <a:defRPr sz="1600" b="1" i="0" kern="1200" baseline="0">
          <a:solidFill>
            <a:schemeClr val="accent1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200" i="0" kern="1200" baseline="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79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>
          <p15:clr>
            <a:srgbClr val="F26B43"/>
          </p15:clr>
        </p15:guide>
        <p15:guide id="11" orient="horz" pos="2913">
          <p15:clr>
            <a:srgbClr val="F26B43"/>
          </p15:clr>
        </p15:guide>
        <p15:guide id="12" pos="2880">
          <p15:clr>
            <a:srgbClr val="F26B43"/>
          </p15:clr>
        </p15:guide>
        <p15:guide id="13" orient="horz" pos="6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831705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Diapositive think-cell" r:id="rId12" imgW="425" imgH="424" progId="TCLayout.ActiveDocument.1">
                  <p:embed/>
                </p:oleObj>
              </mc:Choice>
              <mc:Fallback>
                <p:oleObj name="Diapositive think-cell" r:id="rId12" imgW="425" imgH="424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6" y="192338"/>
            <a:ext cx="8559972" cy="4270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339" y="1001714"/>
            <a:ext cx="8569324" cy="36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A89395C-0062-6FD8-6C76-76B7AFE266D1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5BED4098-B418-22A7-173B-1D64010AD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05EE1A-B050-3012-0C5F-DB4B2B0EFAA3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945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</p:sldLayoutIdLst>
  <p:transition>
    <p:fade/>
  </p:transition>
  <p:hf sldNum="0" hdr="0" ft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itchFamily="2" charset="2"/>
        <a:buChar char="§"/>
        <a:defRPr sz="1600" b="1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4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2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6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242928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Diapositive think-cell" r:id="rId12" imgW="425" imgH="424" progId="TCLayout.ActiveDocument.1">
                  <p:embed/>
                </p:oleObj>
              </mc:Choice>
              <mc:Fallback>
                <p:oleObj name="Diapositive think-cell" r:id="rId12" imgW="425" imgH="424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6" y="192338"/>
            <a:ext cx="8559972" cy="4270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339" y="1001714"/>
            <a:ext cx="8569324" cy="36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A89395C-0062-6FD8-6C76-76B7AFE266D1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5BED4098-B418-22A7-173B-1D64010AD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05EE1A-B050-3012-0C5F-DB4B2B0EFAA3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560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</p:sldLayoutIdLst>
  <p:transition>
    <p:fade/>
  </p:transition>
  <p:hf sldNum="0" hdr="0" ft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itchFamily="2" charset="2"/>
        <a:buChar char="§"/>
        <a:defRPr sz="1600" b="1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4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2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6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1475077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Diapositive think-cell" r:id="rId12" imgW="425" imgH="424" progId="TCLayout.ActiveDocument.1">
                  <p:embed/>
                </p:oleObj>
              </mc:Choice>
              <mc:Fallback>
                <p:oleObj name="Diapositive think-cell" r:id="rId12" imgW="425" imgH="424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id="{47F4591A-171D-4B6F-91D4-CD89F6E4B04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8037563" y="4837246"/>
            <a:ext cx="817635" cy="173146"/>
          </a:xfrm>
          <a:prstGeom prst="rect">
            <a:avLst/>
          </a:prstGeom>
          <a:noFill/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B519F6C-EBB1-41F2-9E05-DEE79643C5DB}"/>
              </a:ext>
            </a:extLst>
          </p:cNvPr>
          <p:cNvCxnSpPr>
            <a:cxnSpLocks/>
          </p:cNvCxnSpPr>
          <p:nvPr userDrawn="1"/>
        </p:nvCxnSpPr>
        <p:spPr>
          <a:xfrm>
            <a:off x="506984" y="4762165"/>
            <a:ext cx="0" cy="138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2A455-C781-4527-AD8C-3511FB0D154E}"/>
              </a:ext>
            </a:extLst>
          </p:cNvPr>
          <p:cNvSpPr txBox="1"/>
          <p:nvPr userDrawn="1"/>
        </p:nvSpPr>
        <p:spPr>
          <a:xfrm>
            <a:off x="287338" y="4913692"/>
            <a:ext cx="7107374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/>
            <a:r>
              <a:rPr lang="en-US" sz="7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</a:rPr>
              <a:t>This document and the information therein are the property of Safran. They must not be copied or communicated to a third party without the prior written authorization of Safran</a:t>
            </a:r>
            <a:endParaRPr lang="fr-FR" sz="1600">
              <a:solidFill>
                <a:schemeClr val="bg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20" name="Espace réservé du numéro de diapositive 13">
            <a:extLst>
              <a:ext uri="{FF2B5EF4-FFF2-40B4-BE49-F238E27FC236}">
                <a16:creationId xmlns:a16="http://schemas.microsoft.com/office/drawing/2014/main" id="{CD93E076-75DB-4427-A260-9445BE8C8B75}"/>
              </a:ext>
            </a:extLst>
          </p:cNvPr>
          <p:cNvSpPr txBox="1">
            <a:spLocks/>
          </p:cNvSpPr>
          <p:nvPr userDrawn="1"/>
        </p:nvSpPr>
        <p:spPr>
          <a:xfrm>
            <a:off x="300010" y="4769393"/>
            <a:ext cx="19075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900" b="1" kern="1200">
                <a:solidFill>
                  <a:schemeClr val="tx2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85CA73-2D89-4D6A-A923-B574D1DA086D}" type="slidenum">
              <a:rPr lang="fr-FR" sz="80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FR" sz="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B9383F94-4300-4F00-9605-92CC0B158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26" y="192338"/>
            <a:ext cx="8559972" cy="42703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here to add a title 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5864-A815-9137-28E9-1104EAB28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6983" y="4759334"/>
            <a:ext cx="6708203" cy="129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E8C8B3-8552-D897-BC35-19AAA48A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339" y="1001714"/>
            <a:ext cx="8569324" cy="362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here to add text 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A89395C-0062-6FD8-6C76-76B7AFE266D1}"/>
              </a:ext>
            </a:extLst>
          </p:cNvPr>
          <p:cNvGrpSpPr/>
          <p:nvPr userDrawn="1"/>
        </p:nvGrpSpPr>
        <p:grpSpPr>
          <a:xfrm>
            <a:off x="295226" y="664592"/>
            <a:ext cx="995611" cy="72008"/>
            <a:chOff x="479376" y="980728"/>
            <a:chExt cx="995611" cy="72008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5BED4098-B418-22A7-173B-1D64010AD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79376" y="1047118"/>
              <a:ext cx="995611" cy="0"/>
            </a:xfrm>
            <a:prstGeom prst="line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05EE1A-B050-3012-0C5F-DB4B2B0EFAA3}"/>
                </a:ext>
              </a:extLst>
            </p:cNvPr>
            <p:cNvSpPr/>
            <p:nvPr userDrawn="1"/>
          </p:nvSpPr>
          <p:spPr>
            <a:xfrm>
              <a:off x="479376" y="980728"/>
              <a:ext cx="504056" cy="7200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955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</p:sldLayoutIdLst>
  <p:transition>
    <p:fade/>
  </p:transition>
  <p:hf sldNum="0" hdr="0" ftr="0" dt="0"/>
  <p:txStyles>
    <p:titleStyle>
      <a:lvl1pPr algn="l" defTabSz="915067" rtl="0" eaLnBrk="1" latinLnBrk="0" hangingPunct="1">
        <a:spcBef>
          <a:spcPct val="0"/>
        </a:spcBef>
        <a:buNone/>
        <a:defRPr sz="2200" b="0" i="0" kern="1200" cap="none" baseline="0">
          <a:solidFill>
            <a:schemeClr val="accent2"/>
          </a:solidFill>
          <a:latin typeface="+mj-lt"/>
          <a:ea typeface="+mj-ea"/>
          <a:cs typeface="Arial" pitchFamily="34" charset="0"/>
        </a:defRPr>
      </a:lvl1pPr>
    </p:titleStyle>
    <p:bodyStyle>
      <a:lvl1pPr marL="182698" indent="-182698" algn="l" defTabSz="91506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Wingdings" pitchFamily="2" charset="2"/>
        <a:buChar char="§"/>
        <a:defRPr sz="1600" b="1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1pPr>
      <a:lvl2pPr marL="347914" indent="-163628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4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509954" indent="-166802" algn="l" defTabSz="915067" rtl="0" eaLnBrk="1" latinLnBrk="0" hangingPunct="1">
        <a:lnSpc>
          <a:spcPct val="90000"/>
        </a:lnSpc>
        <a:spcBef>
          <a:spcPts val="400"/>
        </a:spcBef>
        <a:buClr>
          <a:schemeClr val="accent5"/>
        </a:buClr>
        <a:buFont typeface="Wingdings" pitchFamily="2" charset="2"/>
        <a:buChar char="§"/>
        <a:defRPr sz="1200" i="0" kern="1200" baseline="0">
          <a:solidFill>
            <a:schemeClr val="accent2"/>
          </a:solidFill>
          <a:latin typeface="+mn-lt"/>
          <a:ea typeface="+mn-ea"/>
          <a:cs typeface="Arial" pitchFamily="34" charset="0"/>
        </a:defRPr>
      </a:lvl3pPr>
      <a:lvl4pPr marL="1601359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4pPr>
      <a:lvl5pPr marL="2058887" indent="-228764" algn="l" defTabSz="915067" rtl="0" eaLnBrk="1" latinLnBrk="0" hangingPunct="1">
        <a:spcBef>
          <a:spcPct val="20000"/>
        </a:spcBef>
        <a:buFont typeface="Wingdings" pitchFamily="2" charset="2"/>
        <a:buChar char="§"/>
        <a:defRPr sz="1199" i="0" kern="1200">
          <a:solidFill>
            <a:schemeClr val="accent2"/>
          </a:solidFill>
          <a:latin typeface="+mj-lt"/>
          <a:ea typeface="+mn-ea"/>
          <a:cs typeface="Arial" pitchFamily="34" charset="0"/>
        </a:defRPr>
      </a:lvl5pPr>
      <a:lvl6pPr marL="2516420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3945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1483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9011" indent="-228764" algn="l" defTabSz="9150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529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5067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259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30123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765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5182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271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60246" algn="l" defTabSz="91506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pos="181">
          <p15:clr>
            <a:srgbClr val="F26B43"/>
          </p15:clr>
        </p15:guide>
        <p15:guide id="4" orient="horz" pos="195">
          <p15:clr>
            <a:srgbClr val="F26B43"/>
          </p15:clr>
        </p15:guide>
        <p15:guide id="5" orient="horz" pos="3852">
          <p15:clr>
            <a:srgbClr val="F26B43"/>
          </p15:clr>
        </p15:guide>
        <p15:guide id="6" orient="horz" pos="285">
          <p15:clr>
            <a:srgbClr val="F26B43"/>
          </p15:clr>
        </p15:guide>
        <p15:guide id="8" pos="7491">
          <p15:clr>
            <a:srgbClr val="F26B43"/>
          </p15:clr>
        </p15:guide>
        <p15:guide id="9" pos="7391">
          <p15:clr>
            <a:srgbClr val="F26B43"/>
          </p15:clr>
        </p15:guide>
        <p15:guide id="10" orient="horz" pos="464" userDrawn="1">
          <p15:clr>
            <a:srgbClr val="F26B43"/>
          </p15:clr>
        </p15:guide>
        <p15:guide id="11" orient="horz" pos="2913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631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75428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iapositive think-cell" r:id="rId14" imgW="425" imgH="424" progId="TCLayout.ActiveDocument.1">
                  <p:embed/>
                </p:oleObj>
              </mc:Choice>
              <mc:Fallback>
                <p:oleObj name="Diapositive think-cell" r:id="rId14" imgW="425" imgH="424" progId="TCLayout.ActiveDocument.1">
                  <p:embed/>
                  <p:pic>
                    <p:nvPicPr>
                      <p:cNvPr id="9" name="think-cell data - do not delete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0"/>
            <a:ext cx="8389937" cy="5401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03238" y="1132238"/>
            <a:ext cx="8389937" cy="34935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2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4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6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 bwMode="gray">
          <a:xfrm>
            <a:off x="503239" y="4961333"/>
            <a:ext cx="7164387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5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528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6" r:id="rId8"/>
    <p:sldLayoutId id="2147483987" r:id="rId9"/>
    <p:sldLayoutId id="2147483988" r:id="rId10"/>
  </p:sldLayoutIdLst>
  <p:hf sldNum="0"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43996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1" indent="-14287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31990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" panose="020B0604020202020204" pitchFamily="34" charset="0"/>
        <a:buChar char="-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75986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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9982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9894717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Diapositive think-cell" r:id="rId14" imgW="425" imgH="424" progId="TCLayout.ActiveDocument.1">
                  <p:embed/>
                </p:oleObj>
              </mc:Choice>
              <mc:Fallback>
                <p:oleObj name="Diapositive think-cell" r:id="rId14" imgW="425" imgH="424" progId="TCLayout.ActiveDocument.1">
                  <p:embed/>
                  <p:pic>
                    <p:nvPicPr>
                      <p:cNvPr id="9" name="think-cell data - do not delete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0"/>
            <a:ext cx="8389937" cy="5401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03238" y="1132238"/>
            <a:ext cx="8389937" cy="34935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2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4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6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 bwMode="gray">
          <a:xfrm>
            <a:off x="503239" y="4961333"/>
            <a:ext cx="7164387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5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2191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8" r:id="rId8"/>
    <p:sldLayoutId id="2147483999" r:id="rId9"/>
    <p:sldLayoutId id="2147484000" r:id="rId10"/>
  </p:sldLayoutIdLst>
  <p:hf sldNum="0"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43996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1" indent="-14287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31990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" panose="020B0604020202020204" pitchFamily="34" charset="0"/>
        <a:buChar char="-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75986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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9982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955782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Diapositive think-cell" r:id="rId14" imgW="425" imgH="424" progId="TCLayout.ActiveDocument.1">
                  <p:embed/>
                </p:oleObj>
              </mc:Choice>
              <mc:Fallback>
                <p:oleObj name="Diapositive think-cell" r:id="rId14" imgW="425" imgH="424" progId="TCLayout.ActiveDocument.1">
                  <p:embed/>
                  <p:pic>
                    <p:nvPicPr>
                      <p:cNvPr id="9" name="think-cell data - do not delete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0"/>
            <a:ext cx="8389937" cy="5401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03238" y="1132238"/>
            <a:ext cx="8389937" cy="34935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2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4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fr-FR"/>
              <a:t>Présentation du stage de Sami EZZAHID | Projet Plan CO²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6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1B22B4AD-44E1-4238-ACAE-267D62AFB510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 bwMode="gray">
          <a:xfrm>
            <a:off x="503239" y="4961333"/>
            <a:ext cx="7164387" cy="183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fr-FR" sz="600">
                <a:solidFill>
                  <a:schemeClr val="accent2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5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28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10" r:id="rId8"/>
    <p:sldLayoutId id="2147484011" r:id="rId9"/>
    <p:sldLayoutId id="2147484012" r:id="rId10"/>
  </p:sldLayoutIdLst>
  <p:hf sldNum="0"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43996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1" indent="-14287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31990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" panose="020B0604020202020204" pitchFamily="34" charset="0"/>
        <a:buChar char="-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75986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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9982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0076576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Diapositive think-cell" r:id="rId18" imgW="425" imgH="424" progId="TCLayout.ActiveDocument.1">
                  <p:embed/>
                </p:oleObj>
              </mc:Choice>
              <mc:Fallback>
                <p:oleObj name="Diapositive think-cell" r:id="rId18" imgW="425" imgH="424" progId="TCLayout.ActiveDocument.1">
                  <p:embed/>
                  <p:pic>
                    <p:nvPicPr>
                      <p:cNvPr id="9" name="think-cell data - do not delete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5" y="325699"/>
            <a:ext cx="8525409" cy="439236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334685" y="343508"/>
            <a:ext cx="8529199" cy="4392368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03238" y="411290"/>
            <a:ext cx="8389937" cy="5401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03238" y="1132239"/>
            <a:ext cx="8389937" cy="3493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/>
              <a:t>Texte de niveau 1</a:t>
            </a:r>
          </a:p>
          <a:p>
            <a:pPr lvl="1"/>
            <a:r>
              <a:rPr lang="fr-FR" noProof="0"/>
              <a:t>Texte de niveau 2</a:t>
            </a:r>
          </a:p>
          <a:p>
            <a:pPr lvl="2"/>
            <a:r>
              <a:rPr lang="fr-FR" noProof="0"/>
              <a:t>Texte de niveau 3</a:t>
            </a:r>
          </a:p>
          <a:p>
            <a:pPr lvl="3"/>
            <a:r>
              <a:rPr lang="fr-FR" noProof="0"/>
              <a:t>Texte de niveau 4</a:t>
            </a:r>
          </a:p>
          <a:p>
            <a:pPr lvl="4"/>
            <a:r>
              <a:rPr lang="fr-FR" noProof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-1" y="4913242"/>
            <a:ext cx="503239" cy="2318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endParaRPr lang="fr-FR">
              <a:solidFill>
                <a:prstClr val="white">
                  <a:alpha val="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03239" y="4625814"/>
            <a:ext cx="7164386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pPr algn="l"/>
            <a:r>
              <a:rPr lang="fr-FR">
                <a:solidFill>
                  <a:srgbClr val="525668"/>
                </a:solidFill>
              </a:rPr>
              <a:t>Présentation du stage de Sami EZZAHID | Projet Plan CO²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250826" y="4625817"/>
            <a:ext cx="235174" cy="3241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50" b="1">
                <a:solidFill>
                  <a:schemeClr val="accent2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525668"/>
                </a:solidFill>
              </a:rPr>
              <a:pPr/>
              <a:t>‹N°›</a:t>
            </a:fld>
            <a:endParaRPr lang="fr-FR">
              <a:solidFill>
                <a:srgbClr val="525668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503240" y="4961332"/>
            <a:ext cx="7164387" cy="183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fr-FR" sz="600">
                <a:solidFill>
                  <a:srgbClr val="525668"/>
                </a:solidFill>
              </a:rPr>
              <a:t>Ce document et les informations qu’il contient sont la propriété de Safran. Ils ne doivent pas être copiés ni communiqués à un tiers sans l’autorisation préalable et écrite de Safran.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678599" y="4713856"/>
            <a:ext cx="1440000" cy="4333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gray">
          <a:xfrm>
            <a:off x="252000" y="252078"/>
            <a:ext cx="61200" cy="3961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252000" y="252078"/>
            <a:ext cx="396000" cy="6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0" name="MSIPCMContentMarking" descr="{&quot;HashCode&quot;:-1484644562,&quot;Placement&quot;:&quot;Header&quot;,&quot;Top&quot;:0.0,&quot;Left&quot;:315.021423,&quot;SlideWidth&quot;:720,&quot;SlideHeight&quot;:405}"/>
          <p:cNvSpPr txBox="1"/>
          <p:nvPr userDrawn="1"/>
        </p:nvSpPr>
        <p:spPr>
          <a:xfrm>
            <a:off x="4000772" y="0"/>
            <a:ext cx="114245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FF8C00"/>
                </a:solidFill>
                <a:latin typeface="Calibri" panose="020F0502020204030204" pitchFamily="34" charset="0"/>
              </a:rPr>
              <a:t>C2 -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400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  <p:sldLayoutId id="2147484026" r:id="rId13"/>
    <p:sldLayoutId id="2147484027" r:id="rId14"/>
  </p:sldLayoutIdLst>
  <p:hf sldNum="0" hdr="0" ftr="0" dt="0"/>
  <p:txStyles>
    <p:titleStyle>
      <a:lvl1pPr algn="l" defTabSz="914378" rtl="0" eaLnBrk="1" latinLnBrk="0" hangingPunct="1">
        <a:lnSpc>
          <a:spcPct val="100000"/>
        </a:lnSpc>
        <a:spcBef>
          <a:spcPct val="0"/>
        </a:spcBef>
        <a:buNone/>
        <a:defRPr sz="17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43996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§"/>
        <a:defRPr sz="14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1" indent="-142871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 Black" panose="020B0A04020102020204" pitchFamily="34" charset="0"/>
        <a:buChar char="&gt;"/>
        <a:defRPr sz="12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431990" indent="-143996" algn="l" defTabSz="914378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3"/>
        </a:buClr>
        <a:buSzPct val="100000"/>
        <a:buFont typeface="Arial" panose="020B0604020202020204" pitchFamily="34" charset="0"/>
        <a:buChar char="-"/>
        <a:defRPr sz="12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575986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Wingdings" panose="05000000000000000000" pitchFamily="2" charset="2"/>
        <a:buChar char=""/>
        <a:defRPr sz="1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719982" indent="-143996" algn="l" defTabSz="914378" rtl="0" eaLnBrk="1" latinLnBrk="0" hangingPunct="1">
        <a:lnSpc>
          <a:spcPct val="100000"/>
        </a:lnSpc>
        <a:spcBef>
          <a:spcPts val="0"/>
        </a:spcBef>
        <a:buClr>
          <a:schemeClr val="accent3"/>
        </a:buClr>
        <a:buSzPct val="100000"/>
        <a:buFont typeface="Arial Black" panose="020B0A04020102020204" pitchFamily="34" charset="0"/>
        <a:buChar char="○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alculator.aws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about-aws/global-infrastructure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7">
            <a:extLst>
              <a:ext uri="{FF2B5EF4-FFF2-40B4-BE49-F238E27FC236}">
                <a16:creationId xmlns:a16="http://schemas.microsoft.com/office/drawing/2014/main" id="{E0B25054-2C44-C74F-1F7B-83EC8E0E4C9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438" y="0"/>
            <a:ext cx="5516562" cy="5145088"/>
          </a:xfrm>
        </p:spPr>
      </p:pic>
      <p:sp>
        <p:nvSpPr>
          <p:cNvPr id="6" name="Espace réservé du texte 1">
            <a:extLst>
              <a:ext uri="{FF2B5EF4-FFF2-40B4-BE49-F238E27FC236}">
                <a16:creationId xmlns:a16="http://schemas.microsoft.com/office/drawing/2014/main" id="{3BB7C9F4-C629-43E8-8D54-85B10A7B3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112038"/>
            <a:ext cx="3056172" cy="1152441"/>
          </a:xfrm>
        </p:spPr>
        <p:txBody>
          <a:bodyPr/>
          <a:lstStyle/>
          <a:p>
            <a:pPr>
              <a:tabLst>
                <a:tab pos="1438275" algn="l"/>
              </a:tabLst>
            </a:pPr>
            <a:r>
              <a:rPr lang="fr-FR" dirty="0" smtClean="0">
                <a:cs typeface="Arial"/>
              </a:rPr>
              <a:t>AWS Training</a:t>
            </a:r>
            <a:endParaRPr lang="fr-FR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666005F6-9493-49AA-B414-E09E440918D2}"/>
              </a:ext>
            </a:extLst>
          </p:cNvPr>
          <p:cNvSpPr txBox="1">
            <a:spLocks/>
          </p:cNvSpPr>
          <p:nvPr/>
        </p:nvSpPr>
        <p:spPr>
          <a:xfrm>
            <a:off x="285750" y="3443238"/>
            <a:ext cx="3056172" cy="4985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 defTabSz="91506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None/>
              <a:defRPr sz="1600" b="0" i="0" kern="1200" spc="-5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184286" indent="0" algn="l" defTabSz="915067" rtl="0" eaLnBrk="1" latinLnBrk="0" hangingPunct="1">
              <a:spcBef>
                <a:spcPts val="300"/>
              </a:spcBef>
              <a:buClr>
                <a:schemeClr val="bg2"/>
              </a:buClr>
              <a:buFont typeface="Wingdings" pitchFamily="2" charset="2"/>
              <a:buNone/>
              <a:defRPr sz="1199" i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343152" indent="0" algn="l" defTabSz="915067" rtl="0" eaLnBrk="1" latinLnBrk="0" hangingPunct="1">
              <a:spcBef>
                <a:spcPts val="300"/>
              </a:spcBef>
              <a:buClr>
                <a:schemeClr val="bg2"/>
              </a:buClr>
              <a:buFont typeface="Wingdings" pitchFamily="2" charset="2"/>
              <a:buNone/>
              <a:defRPr sz="1100" i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1372595" indent="0" algn="l" defTabSz="915067" rtl="0" eaLnBrk="1" latinLnBrk="0" hangingPunct="1">
              <a:spcBef>
                <a:spcPct val="20000"/>
              </a:spcBef>
              <a:buFont typeface="Wingdings" pitchFamily="2" charset="2"/>
              <a:buNone/>
              <a:defRPr sz="1199" i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30123" indent="0" algn="l" defTabSz="915067" rtl="0" eaLnBrk="1" latinLnBrk="0" hangingPunct="1">
              <a:spcBef>
                <a:spcPct val="20000"/>
              </a:spcBef>
              <a:buFont typeface="Wingdings" pitchFamily="2" charset="2"/>
              <a:buNone/>
              <a:defRPr sz="1199" i="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  <a:lvl6pPr marL="2516420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3945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1483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9011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23/07/2024</a:t>
            </a:r>
          </a:p>
          <a:p>
            <a:r>
              <a:rPr lang="fr-FR" sz="1800" dirty="0" smtClean="0"/>
              <a:t>Axel Tifrani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498148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CE99F56-1258-FDFB-02D8-5C896532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1" y="861088"/>
            <a:ext cx="8548370" cy="39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55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IAAS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: Infrastructure As A Service is offered by platforms such as Amazon EC2. You buy time on these services, and install and configure your own software, such as a Hadoop cluster or NoSQL database.</a:t>
            </a:r>
          </a:p>
          <a:p>
            <a:pPr algn="just"/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Using IaaS gives you a broad choice of cloud supplier, the full control of your software life cycle, but you'll be responsible for deploying, managing and maintaining your clusters.</a:t>
            </a:r>
          </a:p>
          <a:p>
            <a:pPr algn="just"/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PAAS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: Beyond IaaS, several cloud services provide application layer support for big data work. Sometimes referred to as managed solutions, or Platform As A Service such as Amazon Redshift, these services remove the need to configure or scale things such as databases or processing engine, reducing your workload and maintenance burden.</a:t>
            </a:r>
          </a:p>
          <a:p>
            <a:pPr algn="just"/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SAAS</a:t>
            </a:r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: Software As A Service such as Snowflake integrates many of the functionalities and benefits of IaaS and PaaS and additional capabilities like data sharing to deliver advanced analysis of large data sets</a:t>
            </a: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1694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The AWS shared responsibility model defines </a:t>
            </a:r>
            <a:r>
              <a:rPr lang="en-US" b="0" dirty="0" smtClean="0">
                <a:solidFill>
                  <a:schemeClr val="tx1"/>
                </a:solidFill>
              </a:rPr>
              <a:t>customer/AWS </a:t>
            </a:r>
            <a:r>
              <a:rPr lang="fr-FR" b="0" dirty="0" err="1" smtClean="0">
                <a:solidFill>
                  <a:schemeClr val="tx1"/>
                </a:solidFill>
              </a:rPr>
              <a:t>responsibilities</a:t>
            </a:r>
            <a:r>
              <a:rPr lang="fr-FR" b="0" dirty="0" smtClean="0">
                <a:solidFill>
                  <a:schemeClr val="tx1"/>
                </a:solidFill>
              </a:rPr>
              <a:t>:</a:t>
            </a:r>
          </a:p>
          <a:p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AWS </a:t>
            </a:r>
            <a:r>
              <a:rPr lang="en-US" dirty="0">
                <a:solidFill>
                  <a:schemeClr val="tx1"/>
                </a:solidFill>
              </a:rPr>
              <a:t>are responsible for “Security of the Cloud”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AWS </a:t>
            </a:r>
            <a:r>
              <a:rPr lang="en-US" sz="1600" b="0" dirty="0">
                <a:solidFill>
                  <a:schemeClr val="tx1"/>
                </a:solidFill>
              </a:rPr>
              <a:t>is responsible for protecting the infrastructure that runs all </a:t>
            </a:r>
            <a:r>
              <a:rPr lang="en-US" sz="1600" b="0" dirty="0" smtClean="0">
                <a:solidFill>
                  <a:schemeClr val="tx1"/>
                </a:solidFill>
              </a:rPr>
              <a:t>of the </a:t>
            </a:r>
            <a:r>
              <a:rPr lang="en-US" sz="1600" b="0" dirty="0">
                <a:solidFill>
                  <a:schemeClr val="tx1"/>
                </a:solidFill>
              </a:rPr>
              <a:t>services offered in the AWS Cloud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This </a:t>
            </a:r>
            <a:r>
              <a:rPr lang="en-US" sz="1600" b="0" dirty="0">
                <a:solidFill>
                  <a:schemeClr val="tx1"/>
                </a:solidFill>
              </a:rPr>
              <a:t>infrastructure is composed of the hardware, software</a:t>
            </a:r>
            <a:r>
              <a:rPr lang="en-US" sz="1600" b="0" dirty="0" smtClean="0">
                <a:solidFill>
                  <a:schemeClr val="tx1"/>
                </a:solidFill>
              </a:rPr>
              <a:t>, networking</a:t>
            </a:r>
            <a:r>
              <a:rPr lang="en-US" sz="1600" b="0" dirty="0">
                <a:solidFill>
                  <a:schemeClr val="tx1"/>
                </a:solidFill>
              </a:rPr>
              <a:t>, and facilities that run AWS Cloud </a:t>
            </a:r>
            <a:r>
              <a:rPr lang="en-US" sz="1600" b="0" dirty="0" smtClean="0">
                <a:solidFill>
                  <a:schemeClr val="tx1"/>
                </a:solidFill>
              </a:rPr>
              <a:t>services</a:t>
            </a:r>
          </a:p>
          <a:p>
            <a:pPr lvl="1" indent="0">
              <a:buNone/>
            </a:pP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Customers </a:t>
            </a:r>
            <a:r>
              <a:rPr lang="en-US" dirty="0">
                <a:solidFill>
                  <a:schemeClr val="tx1"/>
                </a:solidFill>
              </a:rPr>
              <a:t>are responsible for “Security in the Cloud”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For </a:t>
            </a:r>
            <a:r>
              <a:rPr lang="en-US" sz="1600" b="0" dirty="0">
                <a:solidFill>
                  <a:schemeClr val="tx1"/>
                </a:solidFill>
              </a:rPr>
              <a:t>EC2 this includes network level security, operating </a:t>
            </a:r>
            <a:r>
              <a:rPr lang="en-US" sz="1600" b="0" dirty="0" smtClean="0">
                <a:solidFill>
                  <a:schemeClr val="tx1"/>
                </a:solidFill>
              </a:rPr>
              <a:t>system patches </a:t>
            </a:r>
            <a:r>
              <a:rPr lang="en-US" sz="1600" b="0" dirty="0">
                <a:solidFill>
                  <a:schemeClr val="tx1"/>
                </a:solidFill>
              </a:rPr>
              <a:t>and updates, IAM user access management, and </a:t>
            </a:r>
            <a:r>
              <a:rPr lang="en-US" sz="1600" b="0" dirty="0" smtClean="0">
                <a:solidFill>
                  <a:schemeClr val="tx1"/>
                </a:solidFill>
              </a:rPr>
              <a:t>client </a:t>
            </a:r>
            <a:r>
              <a:rPr lang="fr-FR" sz="1600" b="0" dirty="0" smtClean="0">
                <a:solidFill>
                  <a:schemeClr val="tx1"/>
                </a:solidFill>
              </a:rPr>
              <a:t>and </a:t>
            </a:r>
            <a:r>
              <a:rPr lang="fr-FR" sz="1600" b="0" dirty="0">
                <a:solidFill>
                  <a:schemeClr val="tx1"/>
                </a:solidFill>
              </a:rPr>
              <a:t>server-</a:t>
            </a:r>
            <a:r>
              <a:rPr lang="fr-FR" sz="1600" b="0" dirty="0" err="1">
                <a:solidFill>
                  <a:schemeClr val="tx1"/>
                </a:solidFill>
              </a:rPr>
              <a:t>side</a:t>
            </a:r>
            <a:r>
              <a:rPr lang="fr-FR" sz="1600" b="0" dirty="0">
                <a:solidFill>
                  <a:schemeClr val="tx1"/>
                </a:solidFill>
              </a:rPr>
              <a:t> data </a:t>
            </a:r>
            <a:r>
              <a:rPr lang="fr-FR" sz="1600" b="0" dirty="0" err="1">
                <a:solidFill>
                  <a:schemeClr val="tx1"/>
                </a:solidFill>
              </a:rPr>
              <a:t>encryption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3259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b="0" dirty="0">
                <a:solidFill>
                  <a:schemeClr val="tx1"/>
                </a:solidFill>
              </a:rPr>
              <a:t>Fundamentals of </a:t>
            </a:r>
            <a:r>
              <a:rPr lang="fr-FR" b="0" dirty="0" err="1">
                <a:solidFill>
                  <a:schemeClr val="tx1"/>
                </a:solidFill>
              </a:rPr>
              <a:t>pricing</a:t>
            </a:r>
            <a:r>
              <a:rPr lang="fr-FR" b="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Compute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>
                <a:solidFill>
                  <a:schemeClr val="tx1"/>
                </a:solidFill>
              </a:rPr>
              <a:t>– CPU/RAM and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Storage </a:t>
            </a:r>
            <a:r>
              <a:rPr lang="en-US" b="0" dirty="0">
                <a:solidFill>
                  <a:schemeClr val="tx1"/>
                </a:solidFill>
              </a:rPr>
              <a:t>– quantity of data stored or allocated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>
                <a:solidFill>
                  <a:schemeClr val="tx1"/>
                </a:solidFill>
              </a:rPr>
              <a:t>Outbound </a:t>
            </a:r>
            <a:r>
              <a:rPr lang="en-US" b="0" dirty="0">
                <a:solidFill>
                  <a:schemeClr val="tx1"/>
                </a:solidFill>
              </a:rPr>
              <a:t>data transfer – data </a:t>
            </a:r>
            <a:r>
              <a:rPr lang="en-US" b="0" dirty="0" smtClean="0">
                <a:solidFill>
                  <a:schemeClr val="tx1"/>
                </a:solidFill>
              </a:rPr>
              <a:t>leaving </a:t>
            </a:r>
            <a:r>
              <a:rPr lang="en-US" b="0" dirty="0">
                <a:solidFill>
                  <a:schemeClr val="tx1"/>
                </a:solidFill>
              </a:rPr>
              <a:t>an AWS </a:t>
            </a:r>
            <a:r>
              <a:rPr lang="en-US" b="0" dirty="0" smtClean="0">
                <a:solidFill>
                  <a:schemeClr val="tx1"/>
                </a:solidFill>
              </a:rPr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AWS Pricing </a:t>
            </a:r>
            <a:r>
              <a:rPr lang="en-US" dirty="0" smtClean="0">
                <a:solidFill>
                  <a:schemeClr val="tx1"/>
                </a:solidFill>
              </a:rPr>
              <a:t>Calculator, </a:t>
            </a:r>
            <a:r>
              <a:rPr lang="en-US" b="0" dirty="0" smtClean="0">
                <a:solidFill>
                  <a:schemeClr val="tx1"/>
                </a:solidFill>
              </a:rPr>
              <a:t>Estimate </a:t>
            </a:r>
            <a:r>
              <a:rPr lang="en-US" b="0" dirty="0">
                <a:solidFill>
                  <a:schemeClr val="tx1"/>
                </a:solidFill>
              </a:rPr>
              <a:t>the cost of your </a:t>
            </a:r>
            <a:r>
              <a:rPr lang="en-US" b="0" dirty="0" err="1" smtClean="0">
                <a:solidFill>
                  <a:schemeClr val="tx1"/>
                </a:solidFill>
              </a:rPr>
              <a:t>aws</a:t>
            </a:r>
            <a:r>
              <a:rPr lang="en-US" b="0" dirty="0" smtClean="0">
                <a:solidFill>
                  <a:schemeClr val="tx1"/>
                </a:solidFill>
              </a:rPr>
              <a:t> solution </a:t>
            </a:r>
            <a:r>
              <a:rPr lang="en-US" b="0" dirty="0">
                <a:solidFill>
                  <a:schemeClr val="tx1"/>
                </a:solidFill>
              </a:rPr>
              <a:t>architecture. </a:t>
            </a:r>
            <a:r>
              <a:rPr lang="en-US" b="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b="0" dirty="0" smtClean="0">
                <a:solidFill>
                  <a:schemeClr val="tx1"/>
                </a:solidFill>
                <a:hlinkClick r:id="rId2"/>
              </a:rPr>
              <a:t>calculator.aws</a:t>
            </a:r>
            <a:endParaRPr lang="en-US" b="0" dirty="0">
              <a:solidFill>
                <a:schemeClr val="tx1"/>
              </a:solidFill>
            </a:endParaRPr>
          </a:p>
          <a:p>
            <a:endParaRPr lang="fr-FR" b="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88972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Identity</a:t>
            </a:r>
            <a:r>
              <a:rPr lang="fr-FR" dirty="0" smtClean="0">
                <a:solidFill>
                  <a:schemeClr val="tx1"/>
                </a:solidFill>
              </a:rPr>
              <a:t> and Access Management (IAM)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IAM </a:t>
            </a:r>
            <a:r>
              <a:rPr lang="fr-FR" dirty="0" err="1" smtClean="0">
                <a:solidFill>
                  <a:schemeClr val="tx1"/>
                </a:solidFill>
              </a:rPr>
              <a:t>Users</a:t>
            </a:r>
            <a:r>
              <a:rPr lang="fr-FR" dirty="0" smtClean="0">
                <a:solidFill>
                  <a:schemeClr val="tx1"/>
                </a:solidFill>
              </a:rPr>
              <a:t> and groups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IAM </a:t>
            </a:r>
            <a:r>
              <a:rPr lang="fr-FR" dirty="0" err="1" smtClean="0">
                <a:solidFill>
                  <a:schemeClr val="tx1"/>
                </a:solidFill>
              </a:rPr>
              <a:t>Roles</a:t>
            </a:r>
            <a:r>
              <a:rPr lang="fr-FR" dirty="0" smtClean="0">
                <a:solidFill>
                  <a:schemeClr val="tx1"/>
                </a:solidFill>
              </a:rPr>
              <a:t> and Policy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AWS Security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91636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>
                <a:solidFill>
                  <a:schemeClr val="tx1"/>
                </a:solidFill>
              </a:rPr>
              <a:t>IAM </a:t>
            </a:r>
            <a:r>
              <a:rPr lang="fr-FR" b="0" dirty="0" smtClean="0">
                <a:solidFill>
                  <a:schemeClr val="tx1"/>
                </a:solidFill>
              </a:rPr>
              <a:t>(</a:t>
            </a:r>
            <a:r>
              <a:rPr lang="fr-FR" b="0" dirty="0" err="1" smtClean="0">
                <a:solidFill>
                  <a:schemeClr val="tx1"/>
                </a:solidFill>
              </a:rPr>
              <a:t>Identity</a:t>
            </a:r>
            <a:r>
              <a:rPr lang="fr-FR" b="0" dirty="0" smtClean="0">
                <a:solidFill>
                  <a:schemeClr val="tx1"/>
                </a:solidFill>
              </a:rPr>
              <a:t> and Access Management) </a:t>
            </a:r>
            <a:r>
              <a:rPr lang="fr-FR" b="0" dirty="0" err="1" smtClean="0">
                <a:solidFill>
                  <a:schemeClr val="tx1"/>
                </a:solidFill>
              </a:rPr>
              <a:t>is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where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you</a:t>
            </a:r>
            <a:r>
              <a:rPr lang="fr-FR" b="0" dirty="0" smtClean="0">
                <a:solidFill>
                  <a:schemeClr val="tx1"/>
                </a:solidFill>
              </a:rPr>
              <a:t> manage </a:t>
            </a:r>
            <a:r>
              <a:rPr lang="fr-FR" b="0" dirty="0" err="1" smtClean="0">
                <a:solidFill>
                  <a:schemeClr val="tx1"/>
                </a:solidFill>
              </a:rPr>
              <a:t>your</a:t>
            </a:r>
            <a:r>
              <a:rPr lang="fr-FR" b="0" dirty="0" smtClean="0">
                <a:solidFill>
                  <a:schemeClr val="tx1"/>
                </a:solidFill>
              </a:rPr>
              <a:t> AWS </a:t>
            </a: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r>
              <a:rPr lang="fr-FR" b="0" dirty="0" smtClean="0">
                <a:solidFill>
                  <a:schemeClr val="tx1"/>
                </a:solidFill>
              </a:rPr>
              <a:t> and </a:t>
            </a:r>
            <a:r>
              <a:rPr lang="fr-FR" b="0" dirty="0" err="1" smtClean="0">
                <a:solidFill>
                  <a:schemeClr val="tx1"/>
                </a:solidFill>
              </a:rPr>
              <a:t>their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to AWS </a:t>
            </a:r>
            <a:r>
              <a:rPr lang="fr-FR" b="0" dirty="0" err="1" smtClean="0">
                <a:solidFill>
                  <a:schemeClr val="tx1"/>
                </a:solidFill>
              </a:rPr>
              <a:t>accounts</a:t>
            </a:r>
            <a:r>
              <a:rPr lang="fr-FR" b="0" dirty="0" smtClean="0">
                <a:solidFill>
                  <a:schemeClr val="tx1"/>
                </a:solidFill>
              </a:rPr>
              <a:t> and services.</a:t>
            </a:r>
          </a:p>
          <a:p>
            <a:r>
              <a:rPr lang="fr-FR" b="0" dirty="0" smtClean="0">
                <a:solidFill>
                  <a:schemeClr val="tx1"/>
                </a:solidFill>
              </a:rPr>
              <a:t>IAM </a:t>
            </a:r>
            <a:r>
              <a:rPr lang="fr-FR" b="0" dirty="0" err="1" smtClean="0">
                <a:solidFill>
                  <a:schemeClr val="tx1"/>
                </a:solidFill>
              </a:rPr>
              <a:t>is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commonly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used</a:t>
            </a:r>
            <a:r>
              <a:rPr lang="fr-FR" b="0" dirty="0" smtClean="0">
                <a:solidFill>
                  <a:schemeClr val="tx1"/>
                </a:solidFill>
              </a:rPr>
              <a:t> to manage: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endParaRPr lang="fr-FR" b="0" dirty="0" smtClean="0">
              <a:solidFill>
                <a:schemeClr val="tx1"/>
              </a:solidFill>
            </a:endParaRP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Groups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Access </a:t>
            </a:r>
            <a:r>
              <a:rPr lang="fr-FR" b="0" dirty="0" err="1" smtClean="0">
                <a:solidFill>
                  <a:schemeClr val="tx1"/>
                </a:solidFill>
              </a:rPr>
              <a:t>Policies</a:t>
            </a:r>
            <a:endParaRPr lang="fr-FR" b="0" dirty="0">
              <a:solidFill>
                <a:schemeClr val="tx1"/>
              </a:solidFill>
            </a:endParaRP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Roles</a:t>
            </a:r>
            <a:endParaRPr lang="fr-FR" b="0" dirty="0" smtClean="0">
              <a:solidFill>
                <a:schemeClr val="tx1"/>
              </a:solidFill>
            </a:endParaRPr>
          </a:p>
          <a:p>
            <a:pPr marL="633664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Note</a:t>
            </a:r>
            <a:r>
              <a:rPr lang="fr-FR" b="0" dirty="0" smtClean="0">
                <a:solidFill>
                  <a:schemeClr val="tx1"/>
                </a:solidFill>
              </a:rPr>
              <a:t>: The user </a:t>
            </a:r>
            <a:r>
              <a:rPr lang="fr-FR" b="0" dirty="0" err="1" smtClean="0">
                <a:solidFill>
                  <a:schemeClr val="tx1"/>
                </a:solidFill>
              </a:rPr>
              <a:t>created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when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tou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created</a:t>
            </a:r>
            <a:r>
              <a:rPr lang="fr-FR" b="0" dirty="0" smtClean="0">
                <a:solidFill>
                  <a:schemeClr val="tx1"/>
                </a:solidFill>
              </a:rPr>
              <a:t> the AWS </a:t>
            </a:r>
            <a:r>
              <a:rPr lang="fr-FR" b="0" dirty="0" err="1" smtClean="0">
                <a:solidFill>
                  <a:schemeClr val="tx1"/>
                </a:solidFill>
              </a:rPr>
              <a:t>account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is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called</a:t>
            </a:r>
            <a:r>
              <a:rPr lang="fr-FR" b="0" dirty="0" smtClean="0">
                <a:solidFill>
                  <a:schemeClr val="tx1"/>
                </a:solidFill>
              </a:rPr>
              <a:t> the « </a:t>
            </a:r>
            <a:r>
              <a:rPr lang="fr-FR" b="0" dirty="0" err="1" smtClean="0">
                <a:solidFill>
                  <a:schemeClr val="tx1"/>
                </a:solidFill>
              </a:rPr>
              <a:t>root</a:t>
            </a:r>
            <a:r>
              <a:rPr lang="fr-FR" b="0" dirty="0" smtClean="0">
                <a:solidFill>
                  <a:schemeClr val="tx1"/>
                </a:solidFill>
              </a:rPr>
              <a:t> »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By default, the </a:t>
            </a:r>
            <a:r>
              <a:rPr lang="fr-FR" b="0" dirty="0" err="1" smtClean="0">
                <a:solidFill>
                  <a:schemeClr val="tx1"/>
                </a:solidFill>
              </a:rPr>
              <a:t>root</a:t>
            </a:r>
            <a:r>
              <a:rPr lang="fr-FR" b="0" dirty="0" smtClean="0">
                <a:solidFill>
                  <a:schemeClr val="tx1"/>
                </a:solidFill>
              </a:rPr>
              <a:t> user has full administrative </a:t>
            </a:r>
            <a:r>
              <a:rPr lang="fr-FR" b="0" dirty="0" err="1" smtClean="0">
                <a:solidFill>
                  <a:schemeClr val="tx1"/>
                </a:solidFill>
              </a:rPr>
              <a:t>rights</a:t>
            </a:r>
            <a:r>
              <a:rPr lang="fr-FR" b="0" dirty="0" smtClean="0">
                <a:solidFill>
                  <a:schemeClr val="tx1"/>
                </a:solidFill>
              </a:rPr>
              <a:t> and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to </a:t>
            </a:r>
            <a:r>
              <a:rPr lang="fr-FR" b="0" dirty="0" err="1" smtClean="0">
                <a:solidFill>
                  <a:schemeClr val="tx1"/>
                </a:solidFill>
              </a:rPr>
              <a:t>every</a:t>
            </a:r>
            <a:r>
              <a:rPr lang="fr-FR" b="0" dirty="0" smtClean="0">
                <a:solidFill>
                  <a:schemeClr val="tx1"/>
                </a:solidFill>
              </a:rPr>
              <a:t> part of the </a:t>
            </a:r>
            <a:r>
              <a:rPr lang="fr-FR" b="0" dirty="0" err="1" smtClean="0">
                <a:solidFill>
                  <a:schemeClr val="tx1"/>
                </a:solidFill>
              </a:rPr>
              <a:t>account</a:t>
            </a:r>
            <a:r>
              <a:rPr lang="fr-FR" b="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By default, </a:t>
            </a:r>
            <a:r>
              <a:rPr lang="fr-FR" b="0" dirty="0" err="1" smtClean="0">
                <a:solidFill>
                  <a:schemeClr val="tx1"/>
                </a:solidFill>
              </a:rPr>
              <a:t>any</a:t>
            </a:r>
            <a:r>
              <a:rPr lang="fr-FR" b="0" dirty="0" smtClean="0">
                <a:solidFill>
                  <a:schemeClr val="tx1"/>
                </a:solidFill>
              </a:rPr>
              <a:t> new </a:t>
            </a: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you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create</a:t>
            </a:r>
            <a:r>
              <a:rPr lang="fr-FR" b="0" dirty="0" smtClean="0">
                <a:solidFill>
                  <a:schemeClr val="tx1"/>
                </a:solidFill>
              </a:rPr>
              <a:t> in the </a:t>
            </a:r>
            <a:r>
              <a:rPr lang="fr-FR" b="0" dirty="0" err="1" smtClean="0">
                <a:solidFill>
                  <a:schemeClr val="tx1"/>
                </a:solidFill>
              </a:rPr>
              <a:t>aws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account</a:t>
            </a:r>
            <a:r>
              <a:rPr lang="fr-FR" b="0" dirty="0" smtClean="0">
                <a:solidFill>
                  <a:schemeClr val="tx1"/>
                </a:solidFill>
              </a:rPr>
              <a:t> are </a:t>
            </a:r>
            <a:r>
              <a:rPr lang="fr-FR" b="0" dirty="0" err="1" smtClean="0">
                <a:solidFill>
                  <a:schemeClr val="tx1"/>
                </a:solidFill>
              </a:rPr>
              <a:t>created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with</a:t>
            </a:r>
            <a:r>
              <a:rPr lang="fr-FR" b="0" dirty="0" smtClean="0">
                <a:solidFill>
                  <a:schemeClr val="tx1"/>
                </a:solidFill>
              </a:rPr>
              <a:t> no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to </a:t>
            </a:r>
            <a:r>
              <a:rPr lang="fr-FR" b="0" dirty="0" err="1" smtClean="0">
                <a:solidFill>
                  <a:schemeClr val="tx1"/>
                </a:solidFill>
              </a:rPr>
              <a:t>any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aws</a:t>
            </a:r>
            <a:r>
              <a:rPr lang="fr-FR" b="0" dirty="0" smtClean="0">
                <a:solidFill>
                  <a:schemeClr val="tx1"/>
                </a:solidFill>
              </a:rPr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For all </a:t>
            </a: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r>
              <a:rPr lang="fr-FR" b="0" dirty="0" smtClean="0">
                <a:solidFill>
                  <a:schemeClr val="tx1"/>
                </a:solidFill>
              </a:rPr>
              <a:t> (</a:t>
            </a:r>
            <a:r>
              <a:rPr lang="fr-FR" b="0" dirty="0" err="1" smtClean="0">
                <a:solidFill>
                  <a:schemeClr val="tx1"/>
                </a:solidFill>
              </a:rPr>
              <a:t>besides</a:t>
            </a:r>
            <a:r>
              <a:rPr lang="fr-FR" b="0" dirty="0" smtClean="0">
                <a:solidFill>
                  <a:schemeClr val="tx1"/>
                </a:solidFill>
              </a:rPr>
              <a:t> the </a:t>
            </a:r>
            <a:r>
              <a:rPr lang="fr-FR" b="0" dirty="0" err="1" smtClean="0">
                <a:solidFill>
                  <a:schemeClr val="tx1"/>
                </a:solidFill>
              </a:rPr>
              <a:t>root</a:t>
            </a:r>
            <a:r>
              <a:rPr lang="fr-FR" b="0" dirty="0" smtClean="0">
                <a:solidFill>
                  <a:schemeClr val="tx1"/>
                </a:solidFill>
              </a:rPr>
              <a:t> user), permissions must </a:t>
            </a:r>
            <a:r>
              <a:rPr lang="fr-FR" b="0" dirty="0" err="1" smtClean="0">
                <a:solidFill>
                  <a:schemeClr val="tx1"/>
                </a:solidFill>
              </a:rPr>
              <a:t>be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given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that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grant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to AWS services</a:t>
            </a:r>
          </a:p>
          <a:p>
            <a:endParaRPr lang="fr-FR" b="0" dirty="0" smtClean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</a:t>
            </a:r>
            <a:r>
              <a:rPr lang="fr-FR" dirty="0" smtClean="0"/>
              <a:t>Security - IAM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637800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Create</a:t>
            </a:r>
            <a:r>
              <a:rPr lang="fr-FR" b="0" dirty="0" smtClean="0">
                <a:solidFill>
                  <a:schemeClr val="tx1"/>
                </a:solidFill>
              </a:rPr>
              <a:t> a user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 smtClean="0">
                <a:solidFill>
                  <a:schemeClr val="tx1"/>
                </a:solidFill>
              </a:rPr>
              <a:t>The user </a:t>
            </a:r>
            <a:r>
              <a:rPr lang="fr-FR" sz="1600" b="0" dirty="0" err="1" smtClean="0">
                <a:solidFill>
                  <a:schemeClr val="tx1"/>
                </a:solidFill>
              </a:rPr>
              <a:t>will</a:t>
            </a:r>
            <a:r>
              <a:rPr lang="fr-FR" sz="1600" b="0" dirty="0" smtClean="0">
                <a:solidFill>
                  <a:schemeClr val="tx1"/>
                </a:solidFill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</a:rPr>
              <a:t>be</a:t>
            </a:r>
            <a:r>
              <a:rPr lang="fr-FR" sz="1600" b="0" dirty="0" smtClean="0">
                <a:solidFill>
                  <a:schemeClr val="tx1"/>
                </a:solidFill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</a:rPr>
              <a:t>create</a:t>
            </a:r>
            <a:r>
              <a:rPr lang="fr-FR" sz="1600" b="0" dirty="0" smtClean="0">
                <a:solidFill>
                  <a:schemeClr val="tx1"/>
                </a:solidFill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</a:rPr>
              <a:t>without</a:t>
            </a:r>
            <a:r>
              <a:rPr lang="fr-FR" sz="1600" b="0" dirty="0" smtClean="0">
                <a:solidFill>
                  <a:schemeClr val="tx1"/>
                </a:solidFill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</a:rPr>
              <a:t>any</a:t>
            </a:r>
            <a:r>
              <a:rPr lang="fr-FR" sz="1600" b="0" dirty="0" smtClean="0">
                <a:solidFill>
                  <a:schemeClr val="tx1"/>
                </a:solidFill>
              </a:rPr>
              <a:t>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Grant permissions to the user 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0" dirty="0" err="1" smtClean="0">
                <a:solidFill>
                  <a:schemeClr val="tx1"/>
                </a:solidFill>
              </a:rPr>
              <a:t>Attach</a:t>
            </a:r>
            <a:r>
              <a:rPr lang="fr-FR" sz="1600" b="0" dirty="0" smtClean="0">
                <a:solidFill>
                  <a:schemeClr val="tx1"/>
                </a:solidFill>
              </a:rPr>
              <a:t> a S3 full </a:t>
            </a:r>
            <a:r>
              <a:rPr lang="fr-FR" sz="1600" b="0" dirty="0" err="1" smtClean="0">
                <a:solidFill>
                  <a:schemeClr val="tx1"/>
                </a:solidFill>
              </a:rPr>
              <a:t>access</a:t>
            </a:r>
            <a:r>
              <a:rPr lang="fr-FR" sz="1600" b="0" dirty="0" smtClean="0">
                <a:solidFill>
                  <a:schemeClr val="tx1"/>
                </a:solidFill>
              </a:rPr>
              <a:t> </a:t>
            </a:r>
            <a:r>
              <a:rPr lang="fr-FR" sz="1600" b="0" dirty="0" err="1" smtClean="0">
                <a:solidFill>
                  <a:schemeClr val="tx1"/>
                </a:solidFill>
              </a:rPr>
              <a:t>policy</a:t>
            </a:r>
            <a:r>
              <a:rPr lang="fr-FR" sz="1600" b="0" dirty="0" smtClean="0">
                <a:solidFill>
                  <a:schemeClr val="tx1"/>
                </a:solidFill>
              </a:rPr>
              <a:t> to the user Mark</a:t>
            </a:r>
          </a:p>
          <a:p>
            <a:endParaRPr lang="fr-FR" b="0" dirty="0">
              <a:solidFill>
                <a:schemeClr val="tx1"/>
              </a:solidFill>
            </a:endParaRPr>
          </a:p>
          <a:p>
            <a:endParaRPr lang="fr-FR" b="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Security - IAM</a:t>
            </a:r>
          </a:p>
        </p:txBody>
      </p:sp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77" y="1001714"/>
            <a:ext cx="3398013" cy="36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56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>
          <a:xfrm>
            <a:off x="287339" y="1001713"/>
            <a:ext cx="4980014" cy="3622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>
                <a:solidFill>
                  <a:schemeClr val="tx1"/>
                </a:solidFill>
              </a:rPr>
              <a:t>You </a:t>
            </a:r>
            <a:r>
              <a:rPr lang="fr-FR" b="0" dirty="0" err="1">
                <a:solidFill>
                  <a:schemeClr val="tx1"/>
                </a:solidFill>
              </a:rPr>
              <a:t>can</a:t>
            </a:r>
            <a:r>
              <a:rPr lang="fr-FR" b="0" dirty="0">
                <a:solidFill>
                  <a:schemeClr val="tx1"/>
                </a:solidFill>
              </a:rPr>
              <a:t> </a:t>
            </a:r>
            <a:r>
              <a:rPr lang="fr-FR" b="0" dirty="0" err="1">
                <a:solidFill>
                  <a:schemeClr val="tx1"/>
                </a:solidFill>
              </a:rPr>
              <a:t>create</a:t>
            </a:r>
            <a:r>
              <a:rPr lang="fr-FR" b="0" dirty="0">
                <a:solidFill>
                  <a:schemeClr val="tx1"/>
                </a:solidFill>
              </a:rPr>
              <a:t> multiple </a:t>
            </a:r>
            <a:r>
              <a:rPr lang="fr-FR" b="0" dirty="0" err="1">
                <a:solidFill>
                  <a:schemeClr val="tx1"/>
                </a:solidFill>
              </a:rPr>
              <a:t>users</a:t>
            </a:r>
            <a:r>
              <a:rPr lang="fr-FR" b="0" dirty="0">
                <a:solidFill>
                  <a:schemeClr val="tx1"/>
                </a:solidFill>
              </a:rPr>
              <a:t> at </a:t>
            </a:r>
            <a:r>
              <a:rPr lang="fr-FR" b="0" dirty="0" smtClean="0">
                <a:solidFill>
                  <a:schemeClr val="tx1"/>
                </a:solidFill>
              </a:rPr>
              <a:t>once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Adrian and James </a:t>
            </a: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will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be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created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without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any</a:t>
            </a:r>
            <a:r>
              <a:rPr lang="fr-FR" b="0" dirty="0" smtClean="0">
                <a:solidFill>
                  <a:schemeClr val="tx1"/>
                </a:solidFill>
              </a:rPr>
              <a:t>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Attach</a:t>
            </a:r>
            <a:r>
              <a:rPr lang="fr-FR" b="0" dirty="0" smtClean="0">
                <a:solidFill>
                  <a:schemeClr val="tx1"/>
                </a:solidFill>
              </a:rPr>
              <a:t> an </a:t>
            </a:r>
            <a:r>
              <a:rPr lang="fr-FR" b="0" dirty="0" err="1" smtClean="0">
                <a:solidFill>
                  <a:schemeClr val="tx1"/>
                </a:solidFill>
              </a:rPr>
              <a:t>exsiting</a:t>
            </a:r>
            <a:r>
              <a:rPr lang="fr-FR" b="0" dirty="0" smtClean="0">
                <a:solidFill>
                  <a:schemeClr val="tx1"/>
                </a:solidFill>
              </a:rPr>
              <a:t> S3 </a:t>
            </a:r>
            <a:r>
              <a:rPr lang="fr-FR" b="0" dirty="0" err="1" smtClean="0">
                <a:solidFill>
                  <a:schemeClr val="tx1"/>
                </a:solidFill>
              </a:rPr>
              <a:t>policy</a:t>
            </a:r>
            <a:r>
              <a:rPr lang="fr-FR" b="0" dirty="0" smtClean="0">
                <a:solidFill>
                  <a:schemeClr val="tx1"/>
                </a:solidFill>
              </a:rPr>
              <a:t> to </a:t>
            </a:r>
            <a:r>
              <a:rPr lang="fr-FR" b="0" dirty="0" err="1" smtClean="0">
                <a:solidFill>
                  <a:schemeClr val="tx1"/>
                </a:solidFill>
              </a:rPr>
              <a:t>allow</a:t>
            </a:r>
            <a:r>
              <a:rPr lang="fr-FR" b="0" dirty="0" smtClean="0">
                <a:solidFill>
                  <a:schemeClr val="tx1"/>
                </a:solidFill>
              </a:rPr>
              <a:t> Adrian and James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to S3 </a:t>
            </a:r>
            <a:r>
              <a:rPr lang="fr-FR" b="0" dirty="0" err="1" smtClean="0">
                <a:solidFill>
                  <a:schemeClr val="tx1"/>
                </a:solidFill>
              </a:rPr>
              <a:t>bucket</a:t>
            </a:r>
            <a:r>
              <a:rPr lang="fr-FR" b="0" dirty="0" smtClean="0">
                <a:solidFill>
                  <a:schemeClr val="tx1"/>
                </a:solidFill>
              </a:rPr>
              <a:t>,</a:t>
            </a:r>
            <a:endParaRPr lang="fr-FR" b="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Security - IAM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52" y="918045"/>
            <a:ext cx="3498512" cy="37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231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Security - IAM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22" y="889863"/>
            <a:ext cx="3507662" cy="3734526"/>
          </a:xfrm>
          <a:prstGeom prst="rect">
            <a:avLst/>
          </a:prstGeom>
        </p:spPr>
      </p:pic>
      <p:sp>
        <p:nvSpPr>
          <p:cNvPr id="5" name="Espace réservé du contenu 1"/>
          <p:cNvSpPr txBox="1">
            <a:spLocks/>
          </p:cNvSpPr>
          <p:nvPr/>
        </p:nvSpPr>
        <p:spPr>
          <a:xfrm>
            <a:off x="287339" y="1001713"/>
            <a:ext cx="4980014" cy="362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506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Wingdings" pitchFamily="2" charset="2"/>
              <a:buNone/>
              <a:defRPr sz="1600" b="1" i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347914" indent="-163628" algn="l" defTabSz="915067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2pPr>
            <a:lvl3pPr marL="509954" indent="-166802" algn="l" defTabSz="915067" rtl="0" eaLnBrk="1" latinLnBrk="0" hangingPunct="1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200" i="0" kern="1200" baseline="0">
                <a:solidFill>
                  <a:schemeClr val="tx2"/>
                </a:solidFill>
                <a:latin typeface="+mn-lt"/>
                <a:ea typeface="+mn-ea"/>
                <a:cs typeface="Arial" pitchFamily="34" charset="0"/>
              </a:defRPr>
            </a:lvl3pPr>
            <a:lvl4pPr marL="1601359" indent="-228764" algn="l" defTabSz="915067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99" i="0" kern="120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4pPr>
            <a:lvl5pPr marL="2058887" indent="-228764" algn="l" defTabSz="915067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199" i="0" kern="120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5pPr>
            <a:lvl6pPr marL="2516420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3945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1483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9011" indent="-228764" algn="l" defTabSz="9150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Create</a:t>
            </a:r>
            <a:r>
              <a:rPr lang="fr-FR" b="0" dirty="0" smtClean="0">
                <a:solidFill>
                  <a:schemeClr val="tx1"/>
                </a:solidFill>
              </a:rPr>
              <a:t> a group </a:t>
            </a:r>
            <a:r>
              <a:rPr lang="fr-FR" b="0" dirty="0" err="1" smtClean="0">
                <a:solidFill>
                  <a:schemeClr val="tx1"/>
                </a:solidFill>
              </a:rPr>
              <a:t>called</a:t>
            </a:r>
            <a:r>
              <a:rPr lang="fr-FR" b="0" dirty="0" smtClean="0">
                <a:solidFill>
                  <a:schemeClr val="tx1"/>
                </a:solidFill>
              </a:rPr>
              <a:t> « Dev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Add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users</a:t>
            </a:r>
            <a:r>
              <a:rPr lang="fr-FR" b="0" dirty="0" smtClean="0">
                <a:solidFill>
                  <a:schemeClr val="tx1"/>
                </a:solidFill>
              </a:rPr>
              <a:t> to the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Attach</a:t>
            </a:r>
            <a:r>
              <a:rPr lang="fr-FR" b="0" dirty="0" smtClean="0">
                <a:solidFill>
                  <a:schemeClr val="tx1"/>
                </a:solidFill>
              </a:rPr>
              <a:t> IAM S3 </a:t>
            </a:r>
            <a:r>
              <a:rPr lang="fr-FR" b="0" dirty="0" err="1" smtClean="0">
                <a:solidFill>
                  <a:schemeClr val="tx1"/>
                </a:solidFill>
              </a:rPr>
              <a:t>policy</a:t>
            </a:r>
            <a:r>
              <a:rPr lang="fr-FR" b="0" dirty="0" smtClean="0">
                <a:solidFill>
                  <a:schemeClr val="tx1"/>
                </a:solidFill>
              </a:rPr>
              <a:t> to the group</a:t>
            </a:r>
            <a:endParaRPr lang="fr-FR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054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>
          <a:xfrm>
            <a:off x="287339" y="1001713"/>
            <a:ext cx="4681318" cy="36226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smtClean="0">
                <a:solidFill>
                  <a:schemeClr val="tx1"/>
                </a:solidFill>
              </a:rPr>
              <a:t>Suppose </a:t>
            </a:r>
            <a:r>
              <a:rPr lang="fr-FR" b="0" dirty="0" err="1" smtClean="0">
                <a:solidFill>
                  <a:schemeClr val="tx1"/>
                </a:solidFill>
              </a:rPr>
              <a:t>we</a:t>
            </a:r>
            <a:r>
              <a:rPr lang="fr-FR" b="0" dirty="0" smtClean="0">
                <a:solidFill>
                  <a:schemeClr val="tx1"/>
                </a:solidFill>
              </a:rPr>
              <a:t> have EC2 instance </a:t>
            </a:r>
            <a:r>
              <a:rPr lang="fr-FR" b="0" dirty="0" err="1" smtClean="0">
                <a:solidFill>
                  <a:schemeClr val="tx1"/>
                </a:solidFill>
              </a:rPr>
              <a:t>that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need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acces</a:t>
            </a:r>
            <a:r>
              <a:rPr lang="fr-FR" b="0" dirty="0" err="1" smtClean="0">
                <a:solidFill>
                  <a:schemeClr val="tx1"/>
                </a:solidFill>
              </a:rPr>
              <a:t>s</a:t>
            </a:r>
            <a:r>
              <a:rPr lang="fr-FR" b="0" dirty="0" smtClean="0">
                <a:solidFill>
                  <a:schemeClr val="tx1"/>
                </a:solidFill>
              </a:rPr>
              <a:t> to files </a:t>
            </a:r>
            <a:r>
              <a:rPr lang="fr-FR" b="0" dirty="0" err="1" smtClean="0">
                <a:solidFill>
                  <a:schemeClr val="tx1"/>
                </a:solidFill>
              </a:rPr>
              <a:t>wthin</a:t>
            </a:r>
            <a:r>
              <a:rPr lang="fr-FR" b="0" dirty="0" smtClean="0">
                <a:solidFill>
                  <a:schemeClr val="tx1"/>
                </a:solidFill>
              </a:rPr>
              <a:t> S3 </a:t>
            </a:r>
            <a:r>
              <a:rPr lang="fr-FR" b="0" dirty="0" err="1" smtClean="0">
                <a:solidFill>
                  <a:schemeClr val="tx1"/>
                </a:solidFill>
              </a:rPr>
              <a:t>bucket</a:t>
            </a: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We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cannot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attach</a:t>
            </a:r>
            <a:r>
              <a:rPr lang="fr-FR" b="0" dirty="0" smtClean="0">
                <a:solidFill>
                  <a:schemeClr val="tx1"/>
                </a:solidFill>
              </a:rPr>
              <a:t> IAM </a:t>
            </a:r>
            <a:r>
              <a:rPr lang="fr-FR" b="0" dirty="0" err="1" smtClean="0">
                <a:solidFill>
                  <a:schemeClr val="tx1"/>
                </a:solidFill>
              </a:rPr>
              <a:t>policy</a:t>
            </a:r>
            <a:r>
              <a:rPr lang="fr-FR" b="0" dirty="0" smtClean="0">
                <a:solidFill>
                  <a:schemeClr val="tx1"/>
                </a:solidFill>
              </a:rPr>
              <a:t> to the EC2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 smtClean="0">
                <a:solidFill>
                  <a:schemeClr val="tx1"/>
                </a:solidFill>
              </a:rPr>
              <a:t>We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dirty="0" err="1" smtClean="0">
                <a:solidFill>
                  <a:schemeClr val="tx1"/>
                </a:solidFill>
              </a:rPr>
              <a:t>need</a:t>
            </a:r>
            <a:r>
              <a:rPr lang="fr-FR" b="0" dirty="0" smtClean="0">
                <a:solidFill>
                  <a:schemeClr val="tx1"/>
                </a:solidFill>
              </a:rPr>
              <a:t> to </a:t>
            </a:r>
            <a:r>
              <a:rPr lang="fr-FR" b="0" dirty="0" err="1" smtClean="0">
                <a:solidFill>
                  <a:schemeClr val="tx1"/>
                </a:solidFill>
              </a:rPr>
              <a:t>create</a:t>
            </a:r>
            <a:r>
              <a:rPr lang="fr-FR" b="0" dirty="0" smtClean="0">
                <a:solidFill>
                  <a:schemeClr val="tx1"/>
                </a:solidFill>
              </a:rPr>
              <a:t> IAM </a:t>
            </a:r>
            <a:r>
              <a:rPr lang="fr-FR" b="0" dirty="0" err="1" smtClean="0">
                <a:solidFill>
                  <a:schemeClr val="tx1"/>
                </a:solidFill>
              </a:rPr>
              <a:t>role</a:t>
            </a:r>
            <a:r>
              <a:rPr lang="fr-FR" b="0" dirty="0">
                <a:solidFill>
                  <a:schemeClr val="tx1"/>
                </a:solidFill>
              </a:rPr>
              <a:t> </a:t>
            </a:r>
            <a:endParaRPr lang="fr-FR" b="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0" dirty="0" err="1">
                <a:solidFill>
                  <a:schemeClr val="tx1"/>
                </a:solidFill>
              </a:rPr>
              <a:t>A</a:t>
            </a:r>
            <a:r>
              <a:rPr lang="fr-FR" b="0" dirty="0" err="1" smtClean="0">
                <a:solidFill>
                  <a:schemeClr val="tx1"/>
                </a:solidFill>
              </a:rPr>
              <a:t>ttach</a:t>
            </a:r>
            <a:r>
              <a:rPr lang="fr-FR" b="0" dirty="0" smtClean="0">
                <a:solidFill>
                  <a:schemeClr val="tx1"/>
                </a:solidFill>
              </a:rPr>
              <a:t> </a:t>
            </a:r>
            <a:r>
              <a:rPr lang="fr-FR" b="0" smtClean="0">
                <a:solidFill>
                  <a:schemeClr val="tx1"/>
                </a:solidFill>
              </a:rPr>
              <a:t>the IAM policy</a:t>
            </a:r>
            <a:r>
              <a:rPr lang="fr-FR" b="0" dirty="0" smtClean="0">
                <a:solidFill>
                  <a:schemeClr val="tx1"/>
                </a:solidFill>
              </a:rPr>
              <a:t> to the </a:t>
            </a:r>
            <a:r>
              <a:rPr lang="fr-FR" b="0" dirty="0" err="1" smtClean="0">
                <a:solidFill>
                  <a:schemeClr val="tx1"/>
                </a:solidFill>
              </a:rPr>
              <a:t>role</a:t>
            </a:r>
            <a:r>
              <a:rPr lang="fr-FR" b="0" dirty="0" smtClean="0">
                <a:solidFill>
                  <a:schemeClr val="tx1"/>
                </a:solidFill>
              </a:rPr>
              <a:t> to </a:t>
            </a:r>
            <a:r>
              <a:rPr lang="fr-FR" b="0" dirty="0" err="1" smtClean="0">
                <a:solidFill>
                  <a:schemeClr val="tx1"/>
                </a:solidFill>
              </a:rPr>
              <a:t>allow</a:t>
            </a:r>
            <a:r>
              <a:rPr lang="fr-FR" b="0" dirty="0" smtClean="0">
                <a:solidFill>
                  <a:schemeClr val="tx1"/>
                </a:solidFill>
              </a:rPr>
              <a:t> EC2 to </a:t>
            </a:r>
            <a:r>
              <a:rPr lang="fr-FR" b="0" dirty="0" err="1" smtClean="0">
                <a:solidFill>
                  <a:schemeClr val="tx1"/>
                </a:solidFill>
              </a:rPr>
              <a:t>access</a:t>
            </a:r>
            <a:r>
              <a:rPr lang="fr-FR" b="0" dirty="0" smtClean="0">
                <a:solidFill>
                  <a:schemeClr val="tx1"/>
                </a:solidFill>
              </a:rPr>
              <a:t> the S3 </a:t>
            </a:r>
            <a:r>
              <a:rPr lang="fr-FR" b="0" dirty="0" err="1" smtClean="0">
                <a:solidFill>
                  <a:schemeClr val="tx1"/>
                </a:solidFill>
              </a:rPr>
              <a:t>bucket</a:t>
            </a:r>
            <a:r>
              <a:rPr lang="fr-FR" b="0" dirty="0" smtClean="0">
                <a:solidFill>
                  <a:schemeClr val="tx1"/>
                </a:solidFill>
              </a:rPr>
              <a:t>.</a:t>
            </a:r>
            <a:endParaRPr lang="fr-FR" b="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Security - IAM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656" y="864951"/>
            <a:ext cx="3590954" cy="38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09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1 : Introduction to </a:t>
            </a:r>
            <a:r>
              <a:rPr lang="en-US" dirty="0" err="1" smtClean="0">
                <a:solidFill>
                  <a:schemeClr val="tx1"/>
                </a:solidFill>
              </a:rPr>
              <a:t>aws</a:t>
            </a:r>
            <a:r>
              <a:rPr lang="en-US" dirty="0" smtClean="0">
                <a:solidFill>
                  <a:schemeClr val="tx1"/>
                </a:solidFill>
              </a:rPr>
              <a:t>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2 : AWS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3 : AWS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4 : AWS Storage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5 : AWS Processing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6 : AWS Databases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Section 7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: AWS Analytic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Section 8 : AWS ML &amp; IA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95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AWS Security - IAM</a:t>
            </a:r>
          </a:p>
        </p:txBody>
      </p:sp>
    </p:spTree>
    <p:extLst>
      <p:ext uri="{BB962C8B-B14F-4D97-AF65-F5344CB8AC3E}">
        <p14:creationId xmlns:p14="http://schemas.microsoft.com/office/powerpoint/2010/main" val="27826547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Virtual </a:t>
            </a:r>
            <a:r>
              <a:rPr lang="fr-FR" dirty="0" err="1" smtClean="0">
                <a:solidFill>
                  <a:schemeClr val="tx1"/>
                </a:solidFill>
              </a:rPr>
              <a:t>Private</a:t>
            </a:r>
            <a:r>
              <a:rPr lang="fr-FR" dirty="0" smtClean="0">
                <a:solidFill>
                  <a:schemeClr val="tx1"/>
                </a:solidFill>
              </a:rPr>
              <a:t> Cloud (VPC)</a:t>
            </a: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public and </a:t>
            </a:r>
            <a:r>
              <a:rPr lang="fr-FR" dirty="0" err="1" smtClean="0">
                <a:solidFill>
                  <a:schemeClr val="tx1"/>
                </a:solidFill>
              </a:rPr>
              <a:t>private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Subnets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Security Groups and Network </a:t>
            </a:r>
            <a:r>
              <a:rPr lang="fr-FR" dirty="0" err="1" smtClean="0">
                <a:solidFill>
                  <a:schemeClr val="tx1"/>
                </a:solidFill>
              </a:rPr>
              <a:t>ACLs</a:t>
            </a: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public and </a:t>
            </a:r>
            <a:r>
              <a:rPr lang="fr-FR" dirty="0" err="1">
                <a:solidFill>
                  <a:schemeClr val="tx1"/>
                </a:solidFill>
              </a:rPr>
              <a:t>p</a:t>
            </a:r>
            <a:r>
              <a:rPr lang="fr-FR" dirty="0" err="1" smtClean="0">
                <a:solidFill>
                  <a:schemeClr val="tx1"/>
                </a:solidFill>
              </a:rPr>
              <a:t>rivate</a:t>
            </a:r>
            <a:r>
              <a:rPr lang="fr-FR" dirty="0" smtClean="0">
                <a:solidFill>
                  <a:schemeClr val="tx1"/>
                </a:solidFill>
              </a:rPr>
              <a:t> IP </a:t>
            </a:r>
            <a:r>
              <a:rPr lang="fr-FR" dirty="0" err="1" smtClean="0">
                <a:solidFill>
                  <a:schemeClr val="tx1"/>
                </a:solidFill>
              </a:rPr>
              <a:t>addresses</a:t>
            </a: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a typeface="Segoe UI Black"/>
              </a:rPr>
              <a:t>AWS Network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6510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091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Elastic</a:t>
            </a:r>
            <a:r>
              <a:rPr lang="fr-FR" dirty="0" smtClean="0">
                <a:solidFill>
                  <a:schemeClr val="tx1"/>
                </a:solidFill>
              </a:rPr>
              <a:t> Bloc Store (EBS) and Instance Store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Elastc</a:t>
            </a:r>
            <a:r>
              <a:rPr lang="fr-FR" dirty="0" smtClean="0">
                <a:solidFill>
                  <a:schemeClr val="tx1"/>
                </a:solidFill>
              </a:rPr>
              <a:t> File System (EFS)</a:t>
            </a: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Simple Storage Service (S3)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AWS </a:t>
            </a:r>
            <a:r>
              <a:rPr lang="en-US" dirty="0">
                <a:solidFill>
                  <a:schemeClr val="tx1"/>
                </a:solidFill>
              </a:rPr>
              <a:t>Storage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2922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Elastic</a:t>
            </a:r>
            <a:r>
              <a:rPr lang="fr-FR" dirty="0" smtClean="0">
                <a:solidFill>
                  <a:schemeClr val="tx1"/>
                </a:solidFill>
              </a:rPr>
              <a:t> Cloud </a:t>
            </a:r>
            <a:r>
              <a:rPr lang="fr-FR" dirty="0" err="1" smtClean="0">
                <a:solidFill>
                  <a:schemeClr val="tx1"/>
                </a:solidFill>
              </a:rPr>
              <a:t>Compute</a:t>
            </a:r>
            <a:r>
              <a:rPr lang="fr-FR" dirty="0" smtClean="0">
                <a:solidFill>
                  <a:schemeClr val="tx1"/>
                </a:solidFill>
              </a:rPr>
              <a:t> (EC2)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Batch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Lambda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EMR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Glue ETL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ECS and </a:t>
            </a:r>
            <a:r>
              <a:rPr lang="fr-FR" dirty="0" err="1" smtClean="0">
                <a:solidFill>
                  <a:schemeClr val="tx1"/>
                </a:solidFill>
              </a:rPr>
              <a:t>Fargate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AWS Processing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1293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Relational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Database</a:t>
            </a:r>
            <a:r>
              <a:rPr lang="fr-FR" dirty="0" smtClean="0">
                <a:solidFill>
                  <a:schemeClr val="tx1"/>
                </a:solidFill>
              </a:rPr>
              <a:t> Service (RDS)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Aurora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DynamoDB</a:t>
            </a: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OpenSearch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AWS Databases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3390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Redshift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Spectrum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Glue Catalogue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Athena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AWS Analytic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9510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 smtClean="0">
                <a:solidFill>
                  <a:schemeClr val="tx1"/>
                </a:solidFill>
              </a:rPr>
              <a:t>SageMaker</a:t>
            </a:r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smtClean="0">
                <a:solidFill>
                  <a:schemeClr val="tx1"/>
                </a:solidFill>
              </a:rPr>
              <a:t>BedRock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AWS ML &amp; IA </a:t>
            </a:r>
            <a:r>
              <a:rPr lang="en-US" dirty="0" smtClean="0">
                <a:solidFill>
                  <a:schemeClr val="tx1"/>
                </a:solidFill>
              </a:rPr>
              <a:t>Services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5171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7440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The AWS global infrastructure</a:t>
            </a: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The AWS </a:t>
            </a:r>
            <a:r>
              <a:rPr lang="fr-FR" dirty="0" err="1" smtClean="0">
                <a:solidFill>
                  <a:schemeClr val="tx1"/>
                </a:solidFill>
              </a:rPr>
              <a:t>Shared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responsibility</a:t>
            </a:r>
            <a:r>
              <a:rPr lang="fr-FR" dirty="0" smtClean="0">
                <a:solidFill>
                  <a:schemeClr val="tx1"/>
                </a:solidFill>
              </a:rPr>
              <a:t> model</a:t>
            </a:r>
          </a:p>
          <a:p>
            <a:endParaRPr lang="fr-FR" dirty="0" smtClean="0">
              <a:solidFill>
                <a:schemeClr val="tx1"/>
              </a:solidFill>
            </a:endParaRPr>
          </a:p>
          <a:p>
            <a:r>
              <a:rPr lang="fr-FR" dirty="0" smtClean="0">
                <a:solidFill>
                  <a:schemeClr val="tx1"/>
                </a:solidFill>
              </a:rPr>
              <a:t>The AWS </a:t>
            </a:r>
            <a:r>
              <a:rPr lang="fr-FR" dirty="0" err="1" smtClean="0">
                <a:solidFill>
                  <a:schemeClr val="tx1"/>
                </a:solidFill>
              </a:rPr>
              <a:t>princing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fundamentals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6581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en-GB" dirty="0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Cloud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computing </a:t>
            </a:r>
            <a:r>
              <a:rPr lang="en-GB" b="0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is the delivery of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computing services</a:t>
            </a:r>
            <a:r>
              <a:rPr lang="en-GB" b="0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: Servers, Storage, Databases, Networking, Software, Analytics, Intelligence and more,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over the internet (The cloud) </a:t>
            </a:r>
            <a:r>
              <a:rPr lang="en-GB" b="0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to offer faster innovation, flexible resources and economies of scale.</a:t>
            </a:r>
            <a:endParaRPr lang="en-GB" b="0" i="1" dirty="0">
              <a:solidFill>
                <a:schemeClr val="tx1"/>
              </a:solidFill>
              <a:latin typeface="Arial" panose="020B0604020202020204" pitchFamily="34" charset="0"/>
              <a:ea typeface="Calibri"/>
            </a:endParaRPr>
          </a:p>
          <a:p>
            <a:pPr algn="just"/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Calibri"/>
            </a:endParaRPr>
          </a:p>
          <a:p>
            <a:pPr algn="just"/>
            <a:r>
              <a:rPr lang="en-GB" b="0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You typically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pay only for cloud services you user, </a:t>
            </a:r>
            <a:r>
              <a:rPr lang="en-GB" b="0" dirty="0" smtClean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helping lower your operating costs, run your infrastructure more efficiently, and scale as your business needs change.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Calibri"/>
              </a:rPr>
              <a:t> 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BE2DB2-8F86-9305-C0E9-CC17F35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68" y="3028094"/>
            <a:ext cx="700670" cy="70250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36ABD06-58EF-CDDB-D932-B6AE49BF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35" y="2961362"/>
            <a:ext cx="750717" cy="763229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2C37832-8787-CB20-E60A-E96ABC664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368" y="2965973"/>
            <a:ext cx="794509" cy="781997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5DA80406-F84C-4D93-2F9E-33C17460A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954" y="2965972"/>
            <a:ext cx="769485" cy="7632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0605" y="3811602"/>
            <a:ext cx="9978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ea typeface="Calibri"/>
                <a:cs typeface="Calibri"/>
              </a:rPr>
              <a:t>Compute</a:t>
            </a:r>
            <a:endParaRPr lang="fr-FR" sz="1400" dirty="0"/>
          </a:p>
        </p:txBody>
      </p:sp>
      <p:sp>
        <p:nvSpPr>
          <p:cNvPr id="9" name="Rectangle 8"/>
          <p:cNvSpPr/>
          <p:nvPr/>
        </p:nvSpPr>
        <p:spPr>
          <a:xfrm>
            <a:off x="2856026" y="3811602"/>
            <a:ext cx="9978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ea typeface="Calibri"/>
                <a:cs typeface="Calibri"/>
              </a:rPr>
              <a:t>Storage</a:t>
            </a:r>
            <a:endParaRPr lang="fr-FR" sz="1400" dirty="0"/>
          </a:p>
        </p:txBody>
      </p:sp>
      <p:sp>
        <p:nvSpPr>
          <p:cNvPr id="10" name="Rectangle 9"/>
          <p:cNvSpPr/>
          <p:nvPr/>
        </p:nvSpPr>
        <p:spPr>
          <a:xfrm>
            <a:off x="5019718" y="3811601"/>
            <a:ext cx="9978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ea typeface="Calibri"/>
                <a:cs typeface="Calibri"/>
              </a:rPr>
              <a:t>Network</a:t>
            </a:r>
            <a:endParaRPr lang="fr-FR" sz="1400" dirty="0"/>
          </a:p>
        </p:txBody>
      </p:sp>
      <p:sp>
        <p:nvSpPr>
          <p:cNvPr id="11" name="Rectangle 10"/>
          <p:cNvSpPr/>
          <p:nvPr/>
        </p:nvSpPr>
        <p:spPr>
          <a:xfrm>
            <a:off x="7183410" y="3811601"/>
            <a:ext cx="1227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ea typeface="Calibri"/>
                <a:cs typeface="Calibri"/>
              </a:rPr>
              <a:t>Applications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0368966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The AWS Global Infrastructure is made up of</a:t>
            </a:r>
            <a:r>
              <a:rPr lang="en-US" b="0" dirty="0" smtClean="0">
                <a:solidFill>
                  <a:schemeClr val="tx1"/>
                </a:solidFill>
              </a:rPr>
              <a:t>:</a:t>
            </a:r>
            <a:endParaRPr lang="en-US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AWS </a:t>
            </a:r>
            <a:r>
              <a:rPr lang="fr-FR" dirty="0" err="1">
                <a:solidFill>
                  <a:schemeClr val="tx1"/>
                </a:solidFill>
              </a:rPr>
              <a:t>Regions</a:t>
            </a:r>
            <a:endParaRPr lang="fr-FR" dirty="0">
              <a:solidFill>
                <a:schemeClr val="tx1"/>
              </a:solidFill>
            </a:endParaRP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A </a:t>
            </a:r>
            <a:r>
              <a:rPr lang="en-US" sz="1600" b="0" dirty="0">
                <a:solidFill>
                  <a:schemeClr val="tx1"/>
                </a:solidFill>
              </a:rPr>
              <a:t>region is a geographical area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Each </a:t>
            </a:r>
            <a:r>
              <a:rPr lang="en-US" sz="1600" b="0" dirty="0">
                <a:solidFill>
                  <a:schemeClr val="tx1"/>
                </a:solidFill>
              </a:rPr>
              <a:t>region consists of 2 or more availability zones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Isolated </a:t>
            </a:r>
            <a:r>
              <a:rPr lang="en-US" sz="1600" b="0" dirty="0">
                <a:solidFill>
                  <a:schemeClr val="tx1"/>
                </a:solidFill>
              </a:rPr>
              <a:t>from other AWS </a:t>
            </a:r>
            <a:r>
              <a:rPr lang="en-US" sz="1600" b="0" dirty="0" smtClean="0">
                <a:solidFill>
                  <a:schemeClr val="tx1"/>
                </a:solidFill>
              </a:rPr>
              <a:t>Regions</a:t>
            </a: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Availability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Zones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Availability </a:t>
            </a:r>
            <a:r>
              <a:rPr lang="en-US" sz="1600" b="0" dirty="0">
                <a:solidFill>
                  <a:schemeClr val="tx1"/>
                </a:solidFill>
              </a:rPr>
              <a:t>Zones are physically separate and isolated from </a:t>
            </a:r>
            <a:r>
              <a:rPr lang="en-US" sz="1600" b="0" dirty="0" smtClean="0">
                <a:solidFill>
                  <a:schemeClr val="tx1"/>
                </a:solidFill>
              </a:rPr>
              <a:t>each </a:t>
            </a:r>
            <a:r>
              <a:rPr lang="fr-FR" sz="1600" b="0" dirty="0" err="1" smtClean="0">
                <a:solidFill>
                  <a:schemeClr val="tx1"/>
                </a:solidFill>
              </a:rPr>
              <a:t>other</a:t>
            </a:r>
            <a:endParaRPr lang="fr-FR" sz="1600" b="0" dirty="0">
              <a:solidFill>
                <a:schemeClr val="tx1"/>
              </a:solidFill>
            </a:endParaRP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AZs </a:t>
            </a:r>
            <a:r>
              <a:rPr lang="en-US" sz="1600" b="0" dirty="0">
                <a:solidFill>
                  <a:schemeClr val="tx1"/>
                </a:solidFill>
              </a:rPr>
              <a:t>span one or more data centers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b="0" dirty="0" smtClean="0">
                <a:solidFill>
                  <a:schemeClr val="tx1"/>
                </a:solidFill>
              </a:rPr>
              <a:t>Each </a:t>
            </a:r>
            <a:r>
              <a:rPr lang="en-US" sz="1600" b="0" dirty="0">
                <a:solidFill>
                  <a:schemeClr val="tx1"/>
                </a:solidFill>
              </a:rPr>
              <a:t>AZ is designed as an independent failure </a:t>
            </a:r>
            <a:r>
              <a:rPr lang="en-US" sz="1600" b="0" dirty="0" smtClean="0">
                <a:solidFill>
                  <a:schemeClr val="tx1"/>
                </a:solidFill>
              </a:rPr>
              <a:t>zone</a:t>
            </a:r>
            <a:endParaRPr lang="fr-F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Local Zones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AWS </a:t>
            </a:r>
            <a:r>
              <a:rPr lang="en-US" sz="1600" dirty="0">
                <a:solidFill>
                  <a:schemeClr val="tx1"/>
                </a:solidFill>
              </a:rPr>
              <a:t>Local Zones place compute, storage, database, and other select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AWS services closer to end-users</a:t>
            </a:r>
          </a:p>
          <a:p>
            <a:pPr marL="633664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Extension </a:t>
            </a:r>
            <a:r>
              <a:rPr lang="en-US" sz="1600" dirty="0">
                <a:solidFill>
                  <a:schemeClr val="tx1"/>
                </a:solidFill>
              </a:rPr>
              <a:t>of an AWS Region where you can run your latency </a:t>
            </a:r>
            <a:r>
              <a:rPr lang="en-US" sz="1600" dirty="0" smtClean="0">
                <a:solidFill>
                  <a:schemeClr val="tx1"/>
                </a:solidFill>
              </a:rPr>
              <a:t>sensitive applications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45416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AWS Global Infrastructure Map 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+mn-lt"/>
                <a:hlinkClick r:id="rId2"/>
              </a:rPr>
              <a:t>https://aws.amazon.com/about-aws/global-infrastructure/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The AWS Cloud spans 105 Availability Zones within 33 geographic regions around the world, with announced plans for 15 more Availability Zones and 5 more AWS Regions in Germany, Malaysia, Mexico, New Zealand, and Thailand</a:t>
            </a:r>
            <a:r>
              <a:rPr lang="en-US" b="0" dirty="0" smtClean="0">
                <a:solidFill>
                  <a:schemeClr val="tx1"/>
                </a:solidFill>
                <a:latin typeface="Arial" panose="020B0604020202020204" pitchFamily="34" charset="0"/>
                <a:ea typeface="+mn-lt"/>
              </a:rPr>
              <a:t>.</a:t>
            </a:r>
          </a:p>
          <a:p>
            <a:pPr algn="just"/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endParaRPr lang="en-US" b="0" dirty="0" smtClean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  <a:p>
            <a:pPr algn="just"/>
            <a:r>
              <a:rPr lang="en-US" b="0" dirty="0">
                <a:solidFill>
                  <a:srgbClr val="242424"/>
                </a:solidFill>
                <a:latin typeface="Arial" panose="020B0604020202020204" pitchFamily="34" charset="0"/>
              </a:rPr>
              <a:t>In addition, AWS has 38 Local Zones and 29 Wavelength Zones for ultralow latency applications, it served 245 Countries and Territories and it has 115 Direct Connect Locations.</a:t>
            </a:r>
            <a:endParaRPr lang="en-US" dirty="0">
              <a:latin typeface="Arial" panose="020B0604020202020204" pitchFamily="34" charset="0"/>
            </a:endParaRPr>
          </a:p>
          <a:p>
            <a:pPr algn="just"/>
            <a:endParaRPr lang="en-US" b="0" dirty="0" smtClean="0">
              <a:solidFill>
                <a:schemeClr val="tx1"/>
              </a:solidFill>
              <a:latin typeface="Arial" panose="020B0604020202020204" pitchFamily="34" charset="0"/>
              <a:ea typeface="+mn-lt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232F0B-4295-DF9E-13E9-4DC2E810B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38" y="2355862"/>
            <a:ext cx="4915717" cy="75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743B8-C8EF-439B-FE95-9B4820FA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38" y="3871745"/>
            <a:ext cx="4915717" cy="8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68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86FB3523-18F5-4225-2531-96E7AE6DDE5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865268" y="744280"/>
            <a:ext cx="7337968" cy="4082734"/>
          </a:xfrm>
        </p:spPr>
      </p:pic>
    </p:spTree>
    <p:extLst>
      <p:ext uri="{BB962C8B-B14F-4D97-AF65-F5344CB8AC3E}">
        <p14:creationId xmlns:p14="http://schemas.microsoft.com/office/powerpoint/2010/main" val="20697080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482FBAA-F9B4-2630-C3CE-B2803FD1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1" y="735540"/>
            <a:ext cx="7269172" cy="40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664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a typeface="Segoe UI Black"/>
              </a:rPr>
              <a:t>Introduction to AWS Cloud</a:t>
            </a:r>
            <a:endParaRPr lang="fr-FR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DEDB1EE-19B6-B169-C285-B887C379BE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85762" y="748771"/>
            <a:ext cx="7262037" cy="40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66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1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4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RPORATE">
  <a:themeElements>
    <a:clrScheme name="Corporat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112753"/>
      </a:accent4>
      <a:accent5>
        <a:srgbClr val="3B87CC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NK">
  <a:themeElements>
    <a:clrScheme name="Pink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C31E4B"/>
      </a:accent4>
      <a:accent5>
        <a:srgbClr val="EB3986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RANGE">
  <a:themeElements>
    <a:clrScheme name="Orange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FF7800"/>
      </a:accent4>
      <a:accent5>
        <a:srgbClr val="FFB600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GREEN">
  <a:themeElements>
    <a:clrScheme name="Vert">
      <a:dk1>
        <a:srgbClr val="070E1D"/>
      </a:dk1>
      <a:lt1>
        <a:srgbClr val="FFFFFF"/>
      </a:lt1>
      <a:dk2>
        <a:srgbClr val="474E67"/>
      </a:dk2>
      <a:lt2>
        <a:srgbClr val="7D7B8D"/>
      </a:lt2>
      <a:accent1>
        <a:srgbClr val="3B87CC"/>
      </a:accent1>
      <a:accent2>
        <a:srgbClr val="112753"/>
      </a:accent2>
      <a:accent3>
        <a:srgbClr val="EFF1F6"/>
      </a:accent3>
      <a:accent4>
        <a:srgbClr val="00491E"/>
      </a:accent4>
      <a:accent5>
        <a:srgbClr val="2CC84D"/>
      </a:accent5>
      <a:accent6>
        <a:srgbClr val="000000"/>
      </a:accent6>
      <a:hlink>
        <a:srgbClr val="1265A2"/>
      </a:hlink>
      <a:folHlink>
        <a:srgbClr val="452BA2"/>
      </a:folHlink>
    </a:clrScheme>
    <a:fontScheme name="Personnalisé 1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ThèmeSafran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Safran" id="{DB5B50AB-4DDA-4C63-9729-2B0CC2C37339}" vid="{2B87D1B4-C9C4-469A-ACDA-999E1ACA500E}"/>
    </a:ext>
  </a:extLst>
</a:theme>
</file>

<file path=ppt/theme/theme6.xml><?xml version="1.0" encoding="utf-8"?>
<a:theme xmlns:a="http://schemas.openxmlformats.org/drawingml/2006/main" name="1_ThèmeSafran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Safran" id="{DB5B50AB-4DDA-4C63-9729-2B0CC2C37339}" vid="{2B87D1B4-C9C4-469A-ACDA-999E1ACA500E}"/>
    </a:ext>
  </a:extLst>
</a:theme>
</file>

<file path=ppt/theme/theme7.xml><?xml version="1.0" encoding="utf-8"?>
<a:theme xmlns:a="http://schemas.openxmlformats.org/drawingml/2006/main" name="2_ThèmeSafran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Safran" id="{DB5B50AB-4DDA-4C63-9729-2B0CC2C37339}" vid="{2B87D1B4-C9C4-469A-ACDA-999E1ACA500E}"/>
    </a:ext>
  </a:extLst>
</a:theme>
</file>

<file path=ppt/theme/theme8.xml><?xml version="1.0" encoding="utf-8"?>
<a:theme xmlns:a="http://schemas.openxmlformats.org/drawingml/2006/main" name="2_SAFRAN_GENERIQUE">
  <a:themeElements>
    <a:clrScheme name="Safran_PPT">
      <a:dk1>
        <a:srgbClr val="000000"/>
      </a:dk1>
      <a:lt1>
        <a:sysClr val="window" lastClr="FFFFFF"/>
      </a:lt1>
      <a:dk2>
        <a:srgbClr val="00839B"/>
      </a:dk2>
      <a:lt2>
        <a:srgbClr val="4EC1E0"/>
      </a:lt2>
      <a:accent1>
        <a:srgbClr val="014491"/>
      </a:accent1>
      <a:accent2>
        <a:srgbClr val="525668"/>
      </a:accent2>
      <a:accent3>
        <a:srgbClr val="7E9BC0"/>
      </a:accent3>
      <a:accent4>
        <a:srgbClr val="FF5000"/>
      </a:accent4>
      <a:accent5>
        <a:srgbClr val="42683C"/>
      </a:accent5>
      <a:accent6>
        <a:srgbClr val="00C18B"/>
      </a:accent6>
      <a:hlink>
        <a:srgbClr val="2E2825"/>
      </a:hlink>
      <a:folHlink>
        <a:srgbClr val="2E2825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04A5C4C962294B82CBA41E2FBC7B35" ma:contentTypeVersion="13" ma:contentTypeDescription="Create a new document." ma:contentTypeScope="" ma:versionID="5136969d5b01c89722d8951c9c20092b">
  <xsd:schema xmlns:xsd="http://www.w3.org/2001/XMLSchema" xmlns:xs="http://www.w3.org/2001/XMLSchema" xmlns:p="http://schemas.microsoft.com/office/2006/metadata/properties" xmlns:ns2="08c4bde6-6b44-47a3-80ab-345c6b8971c6" xmlns:ns3="15536f85-8194-4446-a6b5-601bf1990508" targetNamespace="http://schemas.microsoft.com/office/2006/metadata/properties" ma:root="true" ma:fieldsID="58f7770580347bd108b7b89343fe9ac8" ns2:_="" ns3:_="">
    <xsd:import namespace="08c4bde6-6b44-47a3-80ab-345c6b8971c6"/>
    <xsd:import namespace="15536f85-8194-4446-a6b5-601bf19905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c4bde6-6b44-47a3-80ab-345c6b8971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247f590e-ebc3-472e-9088-f38ef52e46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36f85-8194-4446-a6b5-601bf19905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4fb7cab-de71-4528-b565-a7963c431ad2}" ma:internalName="TaxCatchAll" ma:showField="CatchAllData" ma:web="15536f85-8194-4446-a6b5-601bf19905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536f85-8194-4446-a6b5-601bf1990508" xsi:nil="true"/>
    <lcf76f155ced4ddcb4097134ff3c332f xmlns="08c4bde6-6b44-47a3-80ab-345c6b8971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E4CAAFD-08CD-4552-BA23-AFA045D084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c4bde6-6b44-47a3-80ab-345c6b8971c6"/>
    <ds:schemaRef ds:uri="15536f85-8194-4446-a6b5-601bf19905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F9F7C1-AE75-4B19-9365-106DE9C0BF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309265-4EA0-41F3-B866-5800F137B234}">
  <ds:schemaRefs>
    <ds:schemaRef ds:uri="08c4bde6-6b44-47a3-80ab-345c6b8971c6"/>
    <ds:schemaRef ds:uri="15536f85-8194-4446-a6b5-601bf1990508"/>
    <ds:schemaRef ds:uri="935e843f-fd4e-4177-99c0-fb248ddc1676"/>
    <ds:schemaRef ds:uri="f98ca80f-88bc-4235-8b86-09442b4b01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1065</Words>
  <Application>Microsoft Office PowerPoint</Application>
  <PresentationFormat>Personnalisé</PresentationFormat>
  <Paragraphs>177</Paragraphs>
  <Slides>28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8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5" baseType="lpstr">
      <vt:lpstr>Arial</vt:lpstr>
      <vt:lpstr>Arial Black</vt:lpstr>
      <vt:lpstr>Calibri</vt:lpstr>
      <vt:lpstr>Fira Sans Extra Condensed</vt:lpstr>
      <vt:lpstr>Microsoft Sans Serif</vt:lpstr>
      <vt:lpstr>Segoe UI</vt:lpstr>
      <vt:lpstr>Segoe UI Black</vt:lpstr>
      <vt:lpstr>Wingdings</vt:lpstr>
      <vt:lpstr>CORPORATE</vt:lpstr>
      <vt:lpstr>PINK</vt:lpstr>
      <vt:lpstr>ORANGE</vt:lpstr>
      <vt:lpstr>GREEN</vt:lpstr>
      <vt:lpstr>ThèmeSafran</vt:lpstr>
      <vt:lpstr>1_ThèmeSafran</vt:lpstr>
      <vt:lpstr>2_ThèmeSafran</vt:lpstr>
      <vt:lpstr>2_SAFRAN_GENERIQUE</vt:lpstr>
      <vt:lpstr>Diapositive think-cell</vt:lpstr>
      <vt:lpstr>Présentation PowerPoint</vt:lpstr>
      <vt:lpstr>Agenda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Introduction to AWS Cloud</vt:lpstr>
      <vt:lpstr>AWS Security</vt:lpstr>
      <vt:lpstr>AWS Security - IAM</vt:lpstr>
      <vt:lpstr>AWS Security - IAM</vt:lpstr>
      <vt:lpstr>AWS Security - IAM</vt:lpstr>
      <vt:lpstr>AWS Security - IAM</vt:lpstr>
      <vt:lpstr>AWS Security - IAM</vt:lpstr>
      <vt:lpstr>AWS Security - IAM</vt:lpstr>
      <vt:lpstr>AWS Network</vt:lpstr>
      <vt:lpstr>Présentation PowerPoint</vt:lpstr>
      <vt:lpstr>AWS Storage services</vt:lpstr>
      <vt:lpstr>AWS Processing Services</vt:lpstr>
      <vt:lpstr>AWS Databases Services</vt:lpstr>
      <vt:lpstr>AWS Analytic Services</vt:lpstr>
      <vt:lpstr>AWS ML &amp; IA Services</vt:lpstr>
      <vt:lpstr>Présentation PowerPoint</vt:lpstr>
    </vt:vector>
  </TitlesOfParts>
  <Company>Safran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Groupe</dc:title>
  <dc:creator>pagecran</dc:creator>
  <cp:lastModifiedBy>TIFRANI Axel [EXT] (SAFRAN AIRCRAFT ENGINES)</cp:lastModifiedBy>
  <cp:revision>387</cp:revision>
  <dcterms:created xsi:type="dcterms:W3CDTF">2013-03-06T15:31:41Z</dcterms:created>
  <dcterms:modified xsi:type="dcterms:W3CDTF">2024-08-22T13:26:24Z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bb961bf9-d2c3-49f3-b774-0a74abb297cd</vt:lpwstr>
  </property>
  <property fmtid="{D5CDD505-2E9C-101B-9397-08002B2CF9AE}" pid="3" name="Confidentiality">
    <vt:lpwstr>C1</vt:lpwstr>
  </property>
  <property fmtid="{D5CDD505-2E9C-101B-9397-08002B2CF9AE}" pid="4" name="NationalSecret">
    <vt:lpwstr>NONS</vt:lpwstr>
  </property>
  <property fmtid="{D5CDD505-2E9C-101B-9397-08002B2CF9AE}" pid="5" name="ExportControl">
    <vt:lpwstr/>
  </property>
  <property fmtid="{D5CDD505-2E9C-101B-9397-08002B2CF9AE}" pid="6" name="ContentTypeId">
    <vt:lpwstr>0x0101007C04A5C4C962294B82CBA41E2FBC7B35</vt:lpwstr>
  </property>
  <property fmtid="{D5CDD505-2E9C-101B-9397-08002B2CF9AE}" pid="7" name="TaxKeyword">
    <vt:lpwstr/>
  </property>
  <property fmtid="{D5CDD505-2E9C-101B-9397-08002B2CF9AE}" pid="8" name="SAF_CrossOverFunctions">
    <vt:lpwstr>12;#Communications|ae881745-ff47-48cd-8caa-0df0bb4d713e</vt:lpwstr>
  </property>
  <property fmtid="{D5CDD505-2E9C-101B-9397-08002B2CF9AE}" pid="9" name="SAF_Company">
    <vt:lpwstr>46;#Safran SA|aaa54815-a829-4454-b47a-5471280a13ab</vt:lpwstr>
  </property>
  <property fmtid="{D5CDD505-2E9C-101B-9397-08002B2CF9AE}" pid="10" name="SAF_Site">
    <vt:lpwstr>85;#Martial Valin|6f3115ee-e092-4121-aa2e-a9866323c768</vt:lpwstr>
  </property>
  <property fmtid="{D5CDD505-2E9C-101B-9397-08002B2CF9AE}" pid="11" name="SAF_SubSidiaryLevel2">
    <vt:lpwstr/>
  </property>
  <property fmtid="{D5CDD505-2E9C-101B-9397-08002B2CF9AE}" pid="12" name="SAF_Location">
    <vt:lpwstr/>
  </property>
  <property fmtid="{D5CDD505-2E9C-101B-9397-08002B2CF9AE}" pid="13" name="SAF_BusinessUnit">
    <vt:lpwstr/>
  </property>
  <property fmtid="{D5CDD505-2E9C-101B-9397-08002B2CF9AE}" pid="14" name="SAF_Division">
    <vt:lpwstr/>
  </property>
  <property fmtid="{D5CDD505-2E9C-101B-9397-08002B2CF9AE}" pid="15" name="SAF_SubSidiaryLevel1">
    <vt:lpwstr/>
  </property>
  <property fmtid="{D5CDD505-2E9C-101B-9397-08002B2CF9AE}" pid="16" name="SAF_Perimetre">
    <vt:lpwstr>45;#Group|422b62ba-da80-48af-947b-a5aae83e0386</vt:lpwstr>
  </property>
  <property fmtid="{D5CDD505-2E9C-101B-9397-08002B2CF9AE}" pid="17" name="SAF_Country">
    <vt:lpwstr/>
  </property>
  <property fmtid="{D5CDD505-2E9C-101B-9397-08002B2CF9AE}" pid="18" name="SAF_DocumentsType">
    <vt:lpwstr>116;#PowerPoint template|80c833d3-038d-45cb-b65f-a8d2234b6314</vt:lpwstr>
  </property>
  <property fmtid="{D5CDD505-2E9C-101B-9397-08002B2CF9AE}" pid="19" name="_AdHocReviewCycleID">
    <vt:i4>-957990827</vt:i4>
  </property>
  <property fmtid="{D5CDD505-2E9C-101B-9397-08002B2CF9AE}" pid="20" name="_NewReviewCycle">
    <vt:lpwstr/>
  </property>
  <property fmtid="{D5CDD505-2E9C-101B-9397-08002B2CF9AE}" pid="21" name="_EmailSubject">
    <vt:lpwstr>usecase Snowflake - RegenAir</vt:lpwstr>
  </property>
  <property fmtid="{D5CDD505-2E9C-101B-9397-08002B2CF9AE}" pid="22" name="_AuthorEmail">
    <vt:lpwstr>adrien.grabowski@safrangroup.com</vt:lpwstr>
  </property>
  <property fmtid="{D5CDD505-2E9C-101B-9397-08002B2CF9AE}" pid="23" name="_AuthorEmailDisplayName">
    <vt:lpwstr>GRABOWSKI Adrien (SAFRAN AIRCRAFT ENGINES)</vt:lpwstr>
  </property>
  <property fmtid="{D5CDD505-2E9C-101B-9397-08002B2CF9AE}" pid="24" name="_PreviousAdHocReviewCycleID">
    <vt:i4>1549391493</vt:i4>
  </property>
  <property fmtid="{D5CDD505-2E9C-101B-9397-08002B2CF9AE}" pid="25" name="MediaServiceImageTags">
    <vt:lpwstr/>
  </property>
  <property fmtid="{D5CDD505-2E9C-101B-9397-08002B2CF9AE}" pid="26" name="MSIP_Label_024ffcea-f25b-491e-9dc9-834516f3550e_Enabled">
    <vt:lpwstr>true</vt:lpwstr>
  </property>
  <property fmtid="{D5CDD505-2E9C-101B-9397-08002B2CF9AE}" pid="27" name="MSIP_Label_024ffcea-f25b-491e-9dc9-834516f3550e_SetDate">
    <vt:lpwstr>2024-08-22T13:26:24Z</vt:lpwstr>
  </property>
  <property fmtid="{D5CDD505-2E9C-101B-9397-08002B2CF9AE}" pid="28" name="MSIP_Label_024ffcea-f25b-491e-9dc9-834516f3550e_Method">
    <vt:lpwstr>Standard</vt:lpwstr>
  </property>
  <property fmtid="{D5CDD505-2E9C-101B-9397-08002B2CF9AE}" pid="29" name="MSIP_Label_024ffcea-f25b-491e-9dc9-834516f3550e_Name">
    <vt:lpwstr>C2 - restricted</vt:lpwstr>
  </property>
  <property fmtid="{D5CDD505-2E9C-101B-9397-08002B2CF9AE}" pid="30" name="MSIP_Label_024ffcea-f25b-491e-9dc9-834516f3550e_SiteId">
    <vt:lpwstr>d52b49b7-0c8f-4d89-8c4f-f20517306e08</vt:lpwstr>
  </property>
  <property fmtid="{D5CDD505-2E9C-101B-9397-08002B2CF9AE}" pid="31" name="MSIP_Label_024ffcea-f25b-491e-9dc9-834516f3550e_ActionId">
    <vt:lpwstr>0d0d37de-7e8d-4d67-8ba5-2277327f6472</vt:lpwstr>
  </property>
  <property fmtid="{D5CDD505-2E9C-101B-9397-08002B2CF9AE}" pid="32" name="MSIP_Label_024ffcea-f25b-491e-9dc9-834516f3550e_ContentBits">
    <vt:lpwstr>1</vt:lpwstr>
  </property>
</Properties>
</file>